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14" r:id="rId3"/>
    <p:sldMasterId id="214748371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</p:sldIdLst>
  <p:sldSz cy="5143500" cx="9144000"/>
  <p:notesSz cx="6858000" cy="9144000"/>
  <p:embeddedFontLst>
    <p:embeddedFont>
      <p:font typeface="Golos Text"/>
      <p:regular r:id="rId54"/>
      <p:bold r:id="rId55"/>
    </p:embeddedFont>
    <p:embeddedFont>
      <p:font typeface="Roboto"/>
      <p:regular r:id="rId56"/>
      <p:bold r:id="rId57"/>
      <p:italic r:id="rId58"/>
      <p:boldItalic r:id="rId59"/>
    </p:embeddedFont>
    <p:embeddedFont>
      <p:font typeface="Lato"/>
      <p:regular r:id="rId60"/>
      <p:bold r:id="rId61"/>
      <p:italic r:id="rId62"/>
      <p:boldItalic r:id="rId63"/>
    </p:embeddedFont>
    <p:embeddedFont>
      <p:font typeface="Commissioner"/>
      <p:regular r:id="rId64"/>
      <p:bold r:id="rId65"/>
    </p:embeddedFont>
    <p:embeddedFont>
      <p:font typeface="Golos Text SemiBold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ato-italic.fntdata"/><Relationship Id="rId61" Type="http://schemas.openxmlformats.org/officeDocument/2006/relationships/font" Target="fonts/Lato-bold.fntdata"/><Relationship Id="rId20" Type="http://schemas.openxmlformats.org/officeDocument/2006/relationships/slide" Target="slides/slide15.xml"/><Relationship Id="rId64" Type="http://schemas.openxmlformats.org/officeDocument/2006/relationships/font" Target="fonts/Commissioner-regular.fntdata"/><Relationship Id="rId63" Type="http://schemas.openxmlformats.org/officeDocument/2006/relationships/font" Target="fonts/Lato-boldItalic.fntdata"/><Relationship Id="rId22" Type="http://schemas.openxmlformats.org/officeDocument/2006/relationships/slide" Target="slides/slide17.xml"/><Relationship Id="rId66" Type="http://schemas.openxmlformats.org/officeDocument/2006/relationships/font" Target="fonts/GolosTextSemiBold-regular.fntdata"/><Relationship Id="rId21" Type="http://schemas.openxmlformats.org/officeDocument/2006/relationships/slide" Target="slides/slide16.xml"/><Relationship Id="rId65" Type="http://schemas.openxmlformats.org/officeDocument/2006/relationships/font" Target="fonts/Commissioner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GolosTextSemiBold-bold.fntdata"/><Relationship Id="rId60" Type="http://schemas.openxmlformats.org/officeDocument/2006/relationships/font" Target="fonts/La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GolosText-bold.fntdata"/><Relationship Id="rId10" Type="http://schemas.openxmlformats.org/officeDocument/2006/relationships/slide" Target="slides/slide5.xml"/><Relationship Id="rId54" Type="http://schemas.openxmlformats.org/officeDocument/2006/relationships/font" Target="fonts/GolosText-regular.fntdata"/><Relationship Id="rId13" Type="http://schemas.openxmlformats.org/officeDocument/2006/relationships/slide" Target="slides/slide8.xml"/><Relationship Id="rId57" Type="http://schemas.openxmlformats.org/officeDocument/2006/relationships/font" Target="fonts/Roboto-bold.fntdata"/><Relationship Id="rId12" Type="http://schemas.openxmlformats.org/officeDocument/2006/relationships/slide" Target="slides/slide7.xml"/><Relationship Id="rId56" Type="http://schemas.openxmlformats.org/officeDocument/2006/relationships/font" Target="fonts/Roboto-regular.fntdata"/><Relationship Id="rId15" Type="http://schemas.openxmlformats.org/officeDocument/2006/relationships/slide" Target="slides/slide10.xml"/><Relationship Id="rId59" Type="http://schemas.openxmlformats.org/officeDocument/2006/relationships/font" Target="fonts/Roboto-boldItalic.fntdata"/><Relationship Id="rId14" Type="http://schemas.openxmlformats.org/officeDocument/2006/relationships/slide" Target="slides/slide9.xml"/><Relationship Id="rId58" Type="http://schemas.openxmlformats.org/officeDocument/2006/relationships/font" Target="fonts/Robo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747bfd1ed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747bfd1ed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abebd2a431_0_1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Google Shape;726;g2abebd2a431_0_1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some changes here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ab314de18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2ab314de18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some changes here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ab314de18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ab314de18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annotations to the image here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ac00f6efe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2ac00f6efe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annotations to the image 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75584fc2f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275584fc2f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abebd2a431_0_1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2abebd2a431_0_1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ab314de188_0_4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2ab314de188_0_4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2abebd2a431_0_1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2abebd2a431_0_1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ab314de18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2ab314de18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2abebd2a431_0_10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2abebd2a431_0_1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ab314de188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ab314de188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abebd2a431_0_1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abebd2a431_0_1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abebd2a431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2abebd2a431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ac00f6efe2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2ac00f6efe2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2abebd2a431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2abebd2a431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ab314de188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ab314de188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ab314de188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2ab314de18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ab314de188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2ab314de188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ab314de188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ab314de188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ab314de188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2ab314de188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ab314de18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2ab314de18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abebd2a431_0_1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abebd2a431_0_1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ab314de188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2ab314de188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2ab314de18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2ab314de18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ab314de18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2ab314de18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ab314de18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2ab314de18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2ae7e0cc9d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2ae7e0cc9d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2ae7e0cc9de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9" name="Google Shape;969;g2ae7e0cc9de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2ab314de18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2ab314de18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2ab314de188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2ab314de188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ab314de18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ab314de18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ae7e0cc9de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ae7e0cc9de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abebd2a431_0_1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abebd2a431_0_1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ae7e0cc9d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7" name="Google Shape;1017;g2ae7e0cc9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abebd2a431_0_1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2abebd2a431_0_1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ac00f6efe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3" name="Google Shape;1043;g2ac00f6efe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2ac00f6efe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2" name="Google Shape;1052;g2ac00f6efe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ae7e0cc9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2ae7e0cc9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an image here, make it intuitive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2ac00f6efe2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2ac00f6efe2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ab314de188_0_1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ab314de188_0_1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ab314de188_0_1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ab314de188_0_1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ab314de188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2ab314de188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abebd2a431_0_1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abebd2a431_0_1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abebd2a431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abebd2a431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aadc8522d9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aadc8522d9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abebd2a431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abebd2a431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bebd2a431_0_1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abebd2a431_0_1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process that learns to generate data by restoration using a restoration operator  R that </a:t>
            </a:r>
            <a:r>
              <a:rPr i="1"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approximately</a:t>
            </a:r>
            <a:r>
              <a:rPr lang="en" sz="1400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 inverts D.   </a:t>
            </a:r>
            <a:endParaRPr sz="1200">
              <a:solidFill>
                <a:srgbClr val="0A0A0A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Relationship Id="rId5" Type="http://schemas.openxmlformats.org/officeDocument/2006/relationships/hyperlink" Target="https://freepik.com/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flaticon.com/" TargetMode="External"/><Relationship Id="rId4" Type="http://schemas.openxmlformats.org/officeDocument/2006/relationships/hyperlink" Target="https://freepik.com/" TargetMode="Externa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14" name="Google Shape;14;p2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" name="Google Shape;16;p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hasCustomPrompt="1" type="title"/>
          </p:nvPr>
        </p:nvSpPr>
        <p:spPr>
          <a:xfrm>
            <a:off x="1604400" y="1600075"/>
            <a:ext cx="5935200" cy="13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1604400" y="2923675"/>
            <a:ext cx="5935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80" name="Google Shape;80;p11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82" name="Google Shape;82;p11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" name="Google Shape;83;p11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hasCustomPrompt="1" idx="3" type="title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hasCustomPrompt="1" idx="6" type="title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idx="13" type="subTitle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4" type="subTitle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01" name="Google Shape;101;p13"/>
          <p:cNvSpPr txBox="1"/>
          <p:nvPr>
            <p:ph hasCustomPrompt="1" idx="15" type="title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102" name="Google Shape;102;p1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 txBox="1"/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idx="1" type="subTitle"/>
          </p:nvPr>
        </p:nvSpPr>
        <p:spPr>
          <a:xfrm>
            <a:off x="783150" y="1931831"/>
            <a:ext cx="75777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107" name="Google Shape;107;p14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11" name="Google Shape;111;p15"/>
          <p:cNvSpPr txBox="1"/>
          <p:nvPr>
            <p:ph hasCustomPrompt="1"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112" name="Google Shape;112;p15"/>
          <p:cNvSpPr txBox="1"/>
          <p:nvPr>
            <p:ph idx="1" type="subTitle"/>
          </p:nvPr>
        </p:nvSpPr>
        <p:spPr>
          <a:xfrm flipH="1">
            <a:off x="4426725" y="3573275"/>
            <a:ext cx="32052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113" name="Google Shape;113;p15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15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1" type="subTitle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hasCustomPrompt="1" idx="2" type="title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0" name="Google Shape;120;p16"/>
          <p:cNvSpPr txBox="1"/>
          <p:nvPr>
            <p:ph idx="3" type="subTitle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4" type="subTitle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6"/>
          <p:cNvSpPr txBox="1"/>
          <p:nvPr>
            <p:ph hasCustomPrompt="1" idx="5" type="title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/>
          <p:nvPr>
            <p:ph idx="6" type="subTitle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124" name="Google Shape;124;p16"/>
          <p:cNvSpPr txBox="1"/>
          <p:nvPr>
            <p:ph idx="7" type="subTitle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hasCustomPrompt="1" idx="8" type="title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6" name="Google Shape;126;p16"/>
          <p:cNvSpPr txBox="1"/>
          <p:nvPr>
            <p:ph idx="9" type="subTitle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cxnSp>
        <p:nvCxnSpPr>
          <p:cNvPr id="127" name="Google Shape;127;p16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hasCustomPrompt="1" type="title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2" name="Google Shape;132;p17"/>
          <p:cNvSpPr txBox="1"/>
          <p:nvPr>
            <p:ph idx="2" type="subTitle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hasCustomPrompt="1" idx="3" type="title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idx="4" type="subTitle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hasCustomPrompt="1" idx="5" type="title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136" name="Google Shape;136;p17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137" name="Google Shape;137;p17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8" name="Google Shape;138;p17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9" name="Google Shape;13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142" name="Google Shape;142;p18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143" name="Google Shape;143;p18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1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5" name="Google Shape;14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0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152" name="Google Shape;152;p20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0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0"/>
          <p:cNvSpPr txBox="1"/>
          <p:nvPr>
            <p:ph type="title"/>
          </p:nvPr>
        </p:nvSpPr>
        <p:spPr>
          <a:xfrm>
            <a:off x="4035075" y="1441250"/>
            <a:ext cx="34281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55" name="Google Shape;155;p20"/>
          <p:cNvSpPr txBox="1"/>
          <p:nvPr>
            <p:ph idx="1" type="subTitle"/>
          </p:nvPr>
        </p:nvSpPr>
        <p:spPr>
          <a:xfrm>
            <a:off x="4035075" y="2568000"/>
            <a:ext cx="34281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grpSp>
        <p:nvGrpSpPr>
          <p:cNvPr id="156" name="Google Shape;156;p20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157" name="Google Shape;157;p20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20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21" name="Google Shape;21;p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" name="Google Shape;22;p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/>
        </p:txBody>
      </p:sp>
      <p:sp>
        <p:nvSpPr>
          <p:cNvPr id="162" name="Google Shape;162;p2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63" name="Google Shape;163;p21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165" name="Google Shape;165;p21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66" name="Google Shape;166;p21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67" name="Google Shape;167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22"/>
          <p:cNvSpPr/>
          <p:nvPr/>
        </p:nvSpPr>
        <p:spPr>
          <a:xfrm flipH="1" rot="10800000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2"/>
          <p:cNvGrpSpPr/>
          <p:nvPr/>
        </p:nvGrpSpPr>
        <p:grpSpPr>
          <a:xfrm flipH="1" rot="10800000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173" name="Google Shape;173;p22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4" name="Google Shape;174;p22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3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3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182" name="Google Shape;182;p23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3" name="Google Shape;183;p23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4746788" y="1405950"/>
            <a:ext cx="2630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>
            <p:ph idx="1" type="subTitle"/>
          </p:nvPr>
        </p:nvSpPr>
        <p:spPr>
          <a:xfrm>
            <a:off x="4746788" y="2545038"/>
            <a:ext cx="2630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8" name="Google Shape;188;p24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189" name="Google Shape;189;p24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190" name="Google Shape;190;p24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4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2" name="Google Shape;192;p24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193" name="Google Shape;193;p24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4" name="Google Shape;194;p24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199" name="Google Shape;199;p25"/>
          <p:cNvSpPr txBox="1"/>
          <p:nvPr>
            <p:ph idx="2" type="body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200" name="Google Shape;200;p25"/>
          <p:cNvSpPr txBox="1"/>
          <p:nvPr>
            <p:ph idx="3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5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2" name="Google Shape;202;p25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03" name="Google Shape;203;p25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4" name="Google Shape;204;p25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5" name="Google Shape;205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08" name="Google Shape;208;p26"/>
          <p:cNvSpPr txBox="1"/>
          <p:nvPr>
            <p:ph idx="1" type="subTitle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6"/>
          <p:cNvSpPr txBox="1"/>
          <p:nvPr>
            <p:ph idx="2" type="subTitle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6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6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212" name="Google Shape;212;p26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3" name="Google Shape;213;p2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4" name="Google Shape;214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" type="subTitle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27"/>
          <p:cNvSpPr txBox="1"/>
          <p:nvPr>
            <p:ph idx="2" type="subTitle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19" name="Google Shape;219;p27"/>
          <p:cNvSpPr txBox="1"/>
          <p:nvPr>
            <p:ph idx="3" type="subTitle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7"/>
          <p:cNvSpPr txBox="1"/>
          <p:nvPr>
            <p:ph idx="4" type="subTitle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1" name="Google Shape;221;p27"/>
          <p:cNvSpPr txBox="1"/>
          <p:nvPr>
            <p:ph idx="5" type="subTitle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7"/>
          <p:cNvSpPr txBox="1"/>
          <p:nvPr>
            <p:ph idx="6" type="subTitle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3" name="Google Shape;22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6" name="Google Shape;226;p28"/>
          <p:cNvSpPr txBox="1"/>
          <p:nvPr>
            <p:ph idx="1" type="subTitle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28"/>
          <p:cNvSpPr txBox="1"/>
          <p:nvPr>
            <p:ph idx="2" type="subTitle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28" name="Google Shape;228;p28"/>
          <p:cNvSpPr txBox="1"/>
          <p:nvPr>
            <p:ph idx="3" type="subTitle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8"/>
          <p:cNvSpPr txBox="1"/>
          <p:nvPr>
            <p:ph idx="4" type="subTitle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30" name="Google Shape;230;p28"/>
          <p:cNvSpPr txBox="1"/>
          <p:nvPr>
            <p:ph idx="5" type="subTitle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28"/>
          <p:cNvSpPr txBox="1"/>
          <p:nvPr>
            <p:ph idx="6" type="subTitle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32" name="Google Shape;232;p28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8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234" name="Google Shape;234;p28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35" name="Google Shape;235;p28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subTitle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2" type="subTitle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1" name="Google Shape;241;p29"/>
          <p:cNvSpPr txBox="1"/>
          <p:nvPr>
            <p:ph idx="3" type="subTitle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29"/>
          <p:cNvSpPr txBox="1"/>
          <p:nvPr>
            <p:ph idx="4" type="subTitle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3" name="Google Shape;243;p29"/>
          <p:cNvSpPr txBox="1"/>
          <p:nvPr>
            <p:ph idx="5" type="subTitle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29"/>
          <p:cNvSpPr txBox="1"/>
          <p:nvPr>
            <p:ph idx="6" type="subTitle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5" name="Google Shape;245;p29"/>
          <p:cNvSpPr txBox="1"/>
          <p:nvPr>
            <p:ph idx="7" type="subTitle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29"/>
          <p:cNvSpPr txBox="1"/>
          <p:nvPr>
            <p:ph idx="8" type="subTitle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47" name="Google Shape;247;p29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9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1" type="subTitle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2" type="subTitle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54" name="Google Shape;254;p30"/>
          <p:cNvSpPr txBox="1"/>
          <p:nvPr>
            <p:ph idx="3" type="subTitle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0"/>
          <p:cNvSpPr txBox="1"/>
          <p:nvPr>
            <p:ph idx="4" type="subTitle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56" name="Google Shape;256;p30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0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58" name="Google Shape;258;p30"/>
          <p:cNvSpPr txBox="1"/>
          <p:nvPr>
            <p:ph idx="7" type="subTitle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0"/>
          <p:cNvSpPr txBox="1"/>
          <p:nvPr>
            <p:ph idx="8" type="subTitle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60" name="Google Shape;260;p30"/>
          <p:cNvSpPr txBox="1"/>
          <p:nvPr>
            <p:ph idx="9" type="subTitle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0"/>
          <p:cNvSpPr txBox="1"/>
          <p:nvPr>
            <p:ph idx="13" type="subTitle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62" name="Google Shape;262;p30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3" name="Google Shape;263;p30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264" name="Google Shape;264;p30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5" name="Google Shape;265;p30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6" name="Google Shape;26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29" name="Google Shape;29;p4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69" name="Google Shape;269;p31"/>
          <p:cNvSpPr txBox="1"/>
          <p:nvPr>
            <p:ph idx="1" type="subTitle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31"/>
          <p:cNvSpPr txBox="1"/>
          <p:nvPr>
            <p:ph idx="2" type="subTitle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71" name="Google Shape;271;p31"/>
          <p:cNvSpPr txBox="1"/>
          <p:nvPr>
            <p:ph idx="3" type="subTitle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1"/>
          <p:cNvSpPr txBox="1"/>
          <p:nvPr>
            <p:ph idx="4" type="subTitle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73" name="Google Shape;273;p31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1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75" name="Google Shape;275;p31"/>
          <p:cNvSpPr txBox="1"/>
          <p:nvPr>
            <p:ph idx="7" type="subTitle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31"/>
          <p:cNvSpPr txBox="1"/>
          <p:nvPr>
            <p:ph idx="8" type="subTitle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77" name="Google Shape;277;p31"/>
          <p:cNvSpPr txBox="1"/>
          <p:nvPr>
            <p:ph idx="9" type="subTitle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31"/>
          <p:cNvSpPr txBox="1"/>
          <p:nvPr>
            <p:ph idx="13" type="subTitle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79" name="Google Shape;279;p31"/>
          <p:cNvSpPr txBox="1"/>
          <p:nvPr>
            <p:ph idx="14" type="subTitle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1"/>
          <p:cNvSpPr txBox="1"/>
          <p:nvPr>
            <p:ph idx="15" type="subTitle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281" name="Google Shape;281;p31"/>
          <p:cNvSpPr/>
          <p:nvPr/>
        </p:nvSpPr>
        <p:spPr>
          <a:xfrm flipH="1" rot="10800000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31"/>
          <p:cNvGrpSpPr/>
          <p:nvPr/>
        </p:nvGrpSpPr>
        <p:grpSpPr>
          <a:xfrm flipH="1" rot="10800000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283" name="Google Shape;283;p31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84" name="Google Shape;284;p31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85" name="Google Shape;2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9pPr>
          </a:lstStyle>
          <a:p/>
        </p:txBody>
      </p:sp>
      <p:sp>
        <p:nvSpPr>
          <p:cNvPr id="289" name="Google Shape;289;p32"/>
          <p:cNvSpPr txBox="1"/>
          <p:nvPr>
            <p:ph idx="2" type="subTitle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9pPr>
          </a:lstStyle>
          <a:p/>
        </p:txBody>
      </p:sp>
      <p:grpSp>
        <p:nvGrpSpPr>
          <p:cNvPr id="290" name="Google Shape;290;p32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291" name="Google Shape;291;p32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" name="Google Shape;292;p32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93" name="Google Shape;293;p32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294" name="Google Shape;29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6" name="Google Shape;296;p33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3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8" name="Google Shape;298;p33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3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0" name="Google Shape;3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" name="Google Shape;303;p34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304" name="Google Shape;304;p34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5" name="Google Shape;305;p34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06" name="Google Shape;306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 txBox="1"/>
          <p:nvPr>
            <p:ph type="ctrTitle"/>
          </p:nvPr>
        </p:nvSpPr>
        <p:spPr>
          <a:xfrm>
            <a:off x="713225" y="1332200"/>
            <a:ext cx="5004900" cy="19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4700"/>
              <a:buNone/>
              <a:defRPr sz="4700"/>
            </a:lvl9pPr>
          </a:lstStyle>
          <a:p/>
        </p:txBody>
      </p:sp>
      <p:sp>
        <p:nvSpPr>
          <p:cNvPr id="313" name="Google Shape;313;p36"/>
          <p:cNvSpPr txBox="1"/>
          <p:nvPr>
            <p:ph idx="1" type="subTitle"/>
          </p:nvPr>
        </p:nvSpPr>
        <p:spPr>
          <a:xfrm>
            <a:off x="713225" y="3315975"/>
            <a:ext cx="5004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314" name="Google Shape;314;p36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36"/>
          <p:cNvGrpSpPr/>
          <p:nvPr/>
        </p:nvGrpSpPr>
        <p:grpSpPr>
          <a:xfrm>
            <a:off x="-55375" y="539500"/>
            <a:ext cx="9199350" cy="4604000"/>
            <a:chOff x="-55375" y="539500"/>
            <a:chExt cx="9199350" cy="4604000"/>
          </a:xfrm>
        </p:grpSpPr>
        <p:cxnSp>
          <p:nvCxnSpPr>
            <p:cNvPr id="316" name="Google Shape;316;p36"/>
            <p:cNvCxnSpPr/>
            <p:nvPr/>
          </p:nvCxnSpPr>
          <p:spPr>
            <a:xfrm>
              <a:off x="-55375" y="4608575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7" name="Google Shape;317;p36"/>
            <p:cNvCxnSpPr/>
            <p:nvPr/>
          </p:nvCxnSpPr>
          <p:spPr>
            <a:xfrm>
              <a:off x="4751675" y="539500"/>
              <a:ext cx="439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18" name="Google Shape;318;p36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type="title"/>
          </p:nvPr>
        </p:nvSpPr>
        <p:spPr>
          <a:xfrm>
            <a:off x="1512075" y="2036300"/>
            <a:ext cx="3205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321" name="Google Shape;321;p37"/>
          <p:cNvSpPr txBox="1"/>
          <p:nvPr>
            <p:ph hasCustomPrompt="1" idx="2" type="title"/>
          </p:nvPr>
        </p:nvSpPr>
        <p:spPr>
          <a:xfrm>
            <a:off x="151207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322" name="Google Shape;322;p37"/>
          <p:cNvSpPr txBox="1"/>
          <p:nvPr>
            <p:ph idx="1" type="subTitle"/>
          </p:nvPr>
        </p:nvSpPr>
        <p:spPr>
          <a:xfrm>
            <a:off x="1512075" y="3573275"/>
            <a:ext cx="32052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323" name="Google Shape;323;p37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4" name="Google Shape;324;p37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28" name="Google Shape;328;p38"/>
          <p:cNvSpPr txBox="1"/>
          <p:nvPr>
            <p:ph idx="1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8"/>
          <p:cNvSpPr/>
          <p:nvPr/>
        </p:nvSpPr>
        <p:spPr>
          <a:xfrm flipH="1">
            <a:off x="0" y="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8"/>
          <p:cNvGrpSpPr/>
          <p:nvPr/>
        </p:nvGrpSpPr>
        <p:grpSpPr>
          <a:xfrm>
            <a:off x="150" y="0"/>
            <a:ext cx="8860050" cy="4876025"/>
            <a:chOff x="150" y="0"/>
            <a:chExt cx="8860050" cy="4876025"/>
          </a:xfrm>
        </p:grpSpPr>
        <p:cxnSp>
          <p:nvCxnSpPr>
            <p:cNvPr id="331" name="Google Shape;331;p38"/>
            <p:cNvCxnSpPr/>
            <p:nvPr/>
          </p:nvCxnSpPr>
          <p:spPr>
            <a:xfrm>
              <a:off x="8860200" y="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32" name="Google Shape;332;p38"/>
            <p:cNvCxnSpPr/>
            <p:nvPr/>
          </p:nvCxnSpPr>
          <p:spPr>
            <a:xfrm rot="10800000">
              <a:off x="150" y="4876025"/>
              <a:ext cx="8444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36" name="Google Shape;336;p39"/>
          <p:cNvSpPr txBox="1"/>
          <p:nvPr>
            <p:ph idx="1" type="subTitle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39"/>
          <p:cNvSpPr txBox="1"/>
          <p:nvPr>
            <p:ph idx="2" type="subTitle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38" name="Google Shape;338;p39"/>
          <p:cNvSpPr txBox="1"/>
          <p:nvPr>
            <p:ph idx="3" type="subTitle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39"/>
          <p:cNvSpPr txBox="1"/>
          <p:nvPr>
            <p:ph idx="4" type="subTitle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40" name="Google Shape;340;p39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1" name="Google Shape;341;p39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5" name="Google Shape;345;p40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40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347" name="Google Shape;347;p40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8" name="Google Shape;348;p40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"/>
          <p:cNvSpPr txBox="1"/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52" name="Google Shape;352;p41"/>
          <p:cNvSpPr txBox="1"/>
          <p:nvPr>
            <p:ph idx="1" type="subTitle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4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54" name="Google Shape;354;p41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41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356" name="Google Shape;356;p41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7" name="Google Shape;357;p41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8" name="Google Shape;3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2954672" y="2027976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subTitle"/>
          </p:nvPr>
        </p:nvSpPr>
        <p:spPr>
          <a:xfrm>
            <a:off x="2954672" y="1519425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2954649" y="3619500"/>
            <a:ext cx="43122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2954649" y="3110949"/>
            <a:ext cx="43122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 flipH="1"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5"/>
          <p:cNvCxnSpPr/>
          <p:nvPr/>
        </p:nvCxnSpPr>
        <p:spPr>
          <a:xfrm rot="10800000">
            <a:off x="8864825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/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1" name="Google Shape;361;p42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42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363" name="Google Shape;363;p42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4" name="Google Shape;364;p42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65" name="Google Shape;365;p42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66" name="Google Shape;366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69" name="Google Shape;369;p43"/>
          <p:cNvSpPr txBox="1"/>
          <p:nvPr>
            <p:ph idx="1" type="subTitle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370" name="Google Shape;370;p43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43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372" name="Google Shape;372;p43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3" name="Google Shape;373;p43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74" name="Google Shape;37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44"/>
          <p:cNvSpPr txBox="1"/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78" name="Google Shape;378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>
            <p:ph hasCustomPrompt="1" type="title"/>
          </p:nvPr>
        </p:nvSpPr>
        <p:spPr>
          <a:xfrm>
            <a:off x="1604400" y="1600075"/>
            <a:ext cx="5935200" cy="132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7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9pPr>
          </a:lstStyle>
          <a:p>
            <a:r>
              <a:t>xx%</a:t>
            </a:r>
          </a:p>
        </p:txBody>
      </p:sp>
      <p:sp>
        <p:nvSpPr>
          <p:cNvPr id="381" name="Google Shape;381;p45"/>
          <p:cNvSpPr txBox="1"/>
          <p:nvPr>
            <p:ph idx="1" type="subTitle"/>
          </p:nvPr>
        </p:nvSpPr>
        <p:spPr>
          <a:xfrm>
            <a:off x="1604400" y="2923675"/>
            <a:ext cx="59352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382" name="Google Shape;382;p45"/>
          <p:cNvSpPr/>
          <p:nvPr/>
        </p:nvSpPr>
        <p:spPr>
          <a:xfrm rot="10800000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45"/>
          <p:cNvGrpSpPr/>
          <p:nvPr/>
        </p:nvGrpSpPr>
        <p:grpSpPr>
          <a:xfrm rot="10800000">
            <a:off x="-55325" y="0"/>
            <a:ext cx="9199325" cy="4604000"/>
            <a:chOff x="-55375" y="539500"/>
            <a:chExt cx="9199325" cy="4604000"/>
          </a:xfrm>
        </p:grpSpPr>
        <p:cxnSp>
          <p:nvCxnSpPr>
            <p:cNvPr id="384" name="Google Shape;384;p45"/>
            <p:cNvCxnSpPr/>
            <p:nvPr/>
          </p:nvCxnSpPr>
          <p:spPr>
            <a:xfrm>
              <a:off x="-55375" y="4608575"/>
              <a:ext cx="4563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p45"/>
            <p:cNvCxnSpPr/>
            <p:nvPr/>
          </p:nvCxnSpPr>
          <p:spPr>
            <a:xfrm>
              <a:off x="2576350" y="539500"/>
              <a:ext cx="65676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p45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7" name="Google Shape;38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92" name="Google Shape;392;p47"/>
          <p:cNvSpPr txBox="1"/>
          <p:nvPr>
            <p:ph idx="1" type="subTitle"/>
          </p:nvPr>
        </p:nvSpPr>
        <p:spPr>
          <a:xfrm>
            <a:off x="193610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47"/>
          <p:cNvSpPr txBox="1"/>
          <p:nvPr>
            <p:ph idx="2" type="subTitle"/>
          </p:nvPr>
        </p:nvSpPr>
        <p:spPr>
          <a:xfrm>
            <a:off x="193610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94" name="Google Shape;394;p47"/>
          <p:cNvSpPr txBox="1"/>
          <p:nvPr>
            <p:ph hasCustomPrompt="1" idx="3" type="title"/>
          </p:nvPr>
        </p:nvSpPr>
        <p:spPr>
          <a:xfrm>
            <a:off x="99360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395" name="Google Shape;395;p47"/>
          <p:cNvSpPr txBox="1"/>
          <p:nvPr>
            <p:ph idx="4" type="subTitle"/>
          </p:nvPr>
        </p:nvSpPr>
        <p:spPr>
          <a:xfrm>
            <a:off x="193610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6" name="Google Shape;396;p47"/>
          <p:cNvSpPr txBox="1"/>
          <p:nvPr>
            <p:ph idx="5" type="subTitle"/>
          </p:nvPr>
        </p:nvSpPr>
        <p:spPr>
          <a:xfrm>
            <a:off x="193610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397" name="Google Shape;397;p47"/>
          <p:cNvSpPr txBox="1"/>
          <p:nvPr>
            <p:ph hasCustomPrompt="1" idx="6" type="title"/>
          </p:nvPr>
        </p:nvSpPr>
        <p:spPr>
          <a:xfrm>
            <a:off x="99360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398" name="Google Shape;398;p47"/>
          <p:cNvSpPr txBox="1"/>
          <p:nvPr>
            <p:ph idx="7" type="subTitle"/>
          </p:nvPr>
        </p:nvSpPr>
        <p:spPr>
          <a:xfrm>
            <a:off x="5969570" y="2129352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47"/>
          <p:cNvSpPr txBox="1"/>
          <p:nvPr>
            <p:ph idx="8" type="subTitle"/>
          </p:nvPr>
        </p:nvSpPr>
        <p:spPr>
          <a:xfrm>
            <a:off x="5969570" y="1370275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400" name="Google Shape;400;p47"/>
          <p:cNvSpPr txBox="1"/>
          <p:nvPr>
            <p:ph hasCustomPrompt="1" idx="9" type="title"/>
          </p:nvPr>
        </p:nvSpPr>
        <p:spPr>
          <a:xfrm>
            <a:off x="5033780" y="1483400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sp>
        <p:nvSpPr>
          <p:cNvPr id="401" name="Google Shape;401;p47"/>
          <p:cNvSpPr txBox="1"/>
          <p:nvPr>
            <p:ph idx="13" type="subTitle"/>
          </p:nvPr>
        </p:nvSpPr>
        <p:spPr>
          <a:xfrm>
            <a:off x="5969570" y="3827175"/>
            <a:ext cx="22887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47"/>
          <p:cNvSpPr txBox="1"/>
          <p:nvPr>
            <p:ph idx="14" type="subTitle"/>
          </p:nvPr>
        </p:nvSpPr>
        <p:spPr>
          <a:xfrm>
            <a:off x="5969570" y="3068200"/>
            <a:ext cx="2288700" cy="80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403" name="Google Shape;403;p47"/>
          <p:cNvSpPr txBox="1"/>
          <p:nvPr>
            <p:ph hasCustomPrompt="1" idx="15" type="title"/>
          </p:nvPr>
        </p:nvSpPr>
        <p:spPr>
          <a:xfrm>
            <a:off x="5033780" y="3179712"/>
            <a:ext cx="876300" cy="1152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3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9pPr>
          </a:lstStyle>
          <a:p>
            <a:r>
              <a:t>xx%</a:t>
            </a:r>
          </a:p>
        </p:txBody>
      </p:sp>
      <p:cxnSp>
        <p:nvCxnSpPr>
          <p:cNvPr id="404" name="Google Shape;404;p47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8"/>
          <p:cNvSpPr txBox="1"/>
          <p:nvPr>
            <p:ph type="title"/>
          </p:nvPr>
        </p:nvSpPr>
        <p:spPr>
          <a:xfrm>
            <a:off x="783150" y="3920175"/>
            <a:ext cx="75777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8" name="Google Shape;408;p48"/>
          <p:cNvSpPr txBox="1"/>
          <p:nvPr>
            <p:ph idx="1" type="subTitle"/>
          </p:nvPr>
        </p:nvSpPr>
        <p:spPr>
          <a:xfrm>
            <a:off x="783150" y="1931831"/>
            <a:ext cx="75777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1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/>
        </p:txBody>
      </p:sp>
      <p:cxnSp>
        <p:nvCxnSpPr>
          <p:cNvPr id="409" name="Google Shape;409;p48"/>
          <p:cNvCxnSpPr/>
          <p:nvPr/>
        </p:nvCxnSpPr>
        <p:spPr>
          <a:xfrm rot="10800000">
            <a:off x="75" y="4876025"/>
            <a:ext cx="8257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9"/>
          <p:cNvSpPr txBox="1"/>
          <p:nvPr>
            <p:ph type="title"/>
          </p:nvPr>
        </p:nvSpPr>
        <p:spPr>
          <a:xfrm flipH="1">
            <a:off x="4426725" y="2036300"/>
            <a:ext cx="3205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/>
        </p:txBody>
      </p:sp>
      <p:sp>
        <p:nvSpPr>
          <p:cNvPr id="413" name="Google Shape;413;p49"/>
          <p:cNvSpPr txBox="1"/>
          <p:nvPr>
            <p:ph hasCustomPrompt="1"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3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r>
              <a:t>xx%</a:t>
            </a:r>
          </a:p>
        </p:txBody>
      </p:sp>
      <p:sp>
        <p:nvSpPr>
          <p:cNvPr id="414" name="Google Shape;414;p49"/>
          <p:cNvSpPr txBox="1"/>
          <p:nvPr>
            <p:ph idx="1" type="subTitle"/>
          </p:nvPr>
        </p:nvSpPr>
        <p:spPr>
          <a:xfrm flipH="1">
            <a:off x="4426725" y="3573275"/>
            <a:ext cx="3205200" cy="6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415" name="Google Shape;415;p49"/>
          <p:cNvSpPr/>
          <p:nvPr/>
        </p:nvSpPr>
        <p:spPr>
          <a:xfrm flipH="1">
            <a:off x="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6" name="Google Shape;416;p49"/>
          <p:cNvCxnSpPr/>
          <p:nvPr/>
        </p:nvCxnSpPr>
        <p:spPr>
          <a:xfrm rot="10800000">
            <a:off x="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7" name="Google Shape;41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"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0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20" name="Google Shape;420;p50"/>
          <p:cNvSpPr txBox="1"/>
          <p:nvPr>
            <p:ph idx="1" type="subTitle"/>
          </p:nvPr>
        </p:nvSpPr>
        <p:spPr>
          <a:xfrm>
            <a:off x="71322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50"/>
          <p:cNvSpPr txBox="1"/>
          <p:nvPr>
            <p:ph hasCustomPrompt="1" idx="2" type="title"/>
          </p:nvPr>
        </p:nvSpPr>
        <p:spPr>
          <a:xfrm>
            <a:off x="71322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2" name="Google Shape;422;p50"/>
          <p:cNvSpPr txBox="1"/>
          <p:nvPr>
            <p:ph idx="3" type="subTitle"/>
          </p:nvPr>
        </p:nvSpPr>
        <p:spPr>
          <a:xfrm>
            <a:off x="71322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423" name="Google Shape;423;p50"/>
          <p:cNvSpPr txBox="1"/>
          <p:nvPr>
            <p:ph idx="4" type="subTitle"/>
          </p:nvPr>
        </p:nvSpPr>
        <p:spPr>
          <a:xfrm>
            <a:off x="6030475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50"/>
          <p:cNvSpPr txBox="1"/>
          <p:nvPr>
            <p:ph hasCustomPrompt="1" idx="5" type="title"/>
          </p:nvPr>
        </p:nvSpPr>
        <p:spPr>
          <a:xfrm>
            <a:off x="6030475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5" name="Google Shape;425;p50"/>
          <p:cNvSpPr txBox="1"/>
          <p:nvPr>
            <p:ph idx="6" type="subTitle"/>
          </p:nvPr>
        </p:nvSpPr>
        <p:spPr>
          <a:xfrm>
            <a:off x="6030475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426" name="Google Shape;426;p50"/>
          <p:cNvSpPr txBox="1"/>
          <p:nvPr>
            <p:ph idx="7" type="subTitle"/>
          </p:nvPr>
        </p:nvSpPr>
        <p:spPr>
          <a:xfrm>
            <a:off x="3371850" y="358247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7" name="Google Shape;427;p50"/>
          <p:cNvSpPr txBox="1"/>
          <p:nvPr>
            <p:ph hasCustomPrompt="1" idx="8" type="title"/>
          </p:nvPr>
        </p:nvSpPr>
        <p:spPr>
          <a:xfrm>
            <a:off x="3371850" y="1575103"/>
            <a:ext cx="2400300" cy="80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8" name="Google Shape;428;p50"/>
          <p:cNvSpPr txBox="1"/>
          <p:nvPr>
            <p:ph idx="9" type="subTitle"/>
          </p:nvPr>
        </p:nvSpPr>
        <p:spPr>
          <a:xfrm>
            <a:off x="3371850" y="2654575"/>
            <a:ext cx="2400300" cy="86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cxnSp>
        <p:nvCxnSpPr>
          <p:cNvPr id="429" name="Google Shape;429;p50"/>
          <p:cNvCxnSpPr/>
          <p:nvPr/>
        </p:nvCxnSpPr>
        <p:spPr>
          <a:xfrm rot="10800000">
            <a:off x="5035800" y="4797575"/>
            <a:ext cx="4108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_1_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idx="1" type="subTitle"/>
          </p:nvPr>
        </p:nvSpPr>
        <p:spPr>
          <a:xfrm>
            <a:off x="2370900" y="127812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51"/>
          <p:cNvSpPr txBox="1"/>
          <p:nvPr>
            <p:ph hasCustomPrompt="1" type="title"/>
          </p:nvPr>
        </p:nvSpPr>
        <p:spPr>
          <a:xfrm>
            <a:off x="2370900" y="57282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4" name="Google Shape;434;p51"/>
          <p:cNvSpPr txBox="1"/>
          <p:nvPr>
            <p:ph idx="2" type="subTitle"/>
          </p:nvPr>
        </p:nvSpPr>
        <p:spPr>
          <a:xfrm>
            <a:off x="2370900" y="4087875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51"/>
          <p:cNvSpPr txBox="1"/>
          <p:nvPr>
            <p:ph hasCustomPrompt="1" idx="3" type="title"/>
          </p:nvPr>
        </p:nvSpPr>
        <p:spPr>
          <a:xfrm>
            <a:off x="2370900" y="3382575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36" name="Google Shape;436;p51"/>
          <p:cNvSpPr txBox="1"/>
          <p:nvPr>
            <p:ph idx="4" type="subTitle"/>
          </p:nvPr>
        </p:nvSpPr>
        <p:spPr>
          <a:xfrm>
            <a:off x="2370900" y="2683000"/>
            <a:ext cx="4402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7" name="Google Shape;437;p51"/>
          <p:cNvSpPr txBox="1"/>
          <p:nvPr>
            <p:ph hasCustomPrompt="1" idx="5" type="title"/>
          </p:nvPr>
        </p:nvSpPr>
        <p:spPr>
          <a:xfrm>
            <a:off x="2370900" y="1977700"/>
            <a:ext cx="44022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grpSp>
        <p:nvGrpSpPr>
          <p:cNvPr id="438" name="Google Shape;438;p51"/>
          <p:cNvGrpSpPr/>
          <p:nvPr/>
        </p:nvGrpSpPr>
        <p:grpSpPr>
          <a:xfrm>
            <a:off x="711250" y="-125"/>
            <a:ext cx="7719525" cy="5143625"/>
            <a:chOff x="711250" y="-125"/>
            <a:chExt cx="7719525" cy="5143625"/>
          </a:xfrm>
        </p:grpSpPr>
        <p:cxnSp>
          <p:nvCxnSpPr>
            <p:cNvPr id="439" name="Google Shape;439;p51"/>
            <p:cNvCxnSpPr/>
            <p:nvPr/>
          </p:nvCxnSpPr>
          <p:spPr>
            <a:xfrm rot="10800000">
              <a:off x="711250" y="2191500"/>
              <a:ext cx="0" cy="295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p51"/>
            <p:cNvCxnSpPr/>
            <p:nvPr/>
          </p:nvCxnSpPr>
          <p:spPr>
            <a:xfrm rot="10800000">
              <a:off x="8430775" y="-125"/>
              <a:ext cx="0" cy="2191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141900" y="-26"/>
            <a:ext cx="9002025" cy="4876051"/>
            <a:chOff x="141900" y="-26"/>
            <a:chExt cx="9002025" cy="4876051"/>
          </a:xfrm>
        </p:grpSpPr>
        <p:cxnSp>
          <p:nvCxnSpPr>
            <p:cNvPr id="45" name="Google Shape;45;p6"/>
            <p:cNvCxnSpPr/>
            <p:nvPr/>
          </p:nvCxnSpPr>
          <p:spPr>
            <a:xfrm>
              <a:off x="4576425" y="4876025"/>
              <a:ext cx="45675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" name="Google Shape;46;p6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_1_1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grpSp>
        <p:nvGrpSpPr>
          <p:cNvPr id="444" name="Google Shape;444;p52"/>
          <p:cNvGrpSpPr/>
          <p:nvPr/>
        </p:nvGrpSpPr>
        <p:grpSpPr>
          <a:xfrm flipH="1">
            <a:off x="0" y="4876025"/>
            <a:ext cx="9144000" cy="267600"/>
            <a:chOff x="0" y="4876025"/>
            <a:chExt cx="9144000" cy="267600"/>
          </a:xfrm>
        </p:grpSpPr>
        <p:sp>
          <p:nvSpPr>
            <p:cNvPr id="445" name="Google Shape;445;p52"/>
            <p:cNvSpPr/>
            <p:nvPr/>
          </p:nvSpPr>
          <p:spPr>
            <a:xfrm>
              <a:off x="0" y="4876025"/>
              <a:ext cx="9144000" cy="267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46" name="Google Shape;446;p52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47" name="Google Shape;447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_1_1_2"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450" name="Google Shape;450;p53"/>
          <p:cNvCxnSpPr/>
          <p:nvPr/>
        </p:nvCxnSpPr>
        <p:spPr>
          <a:xfrm>
            <a:off x="0" y="262400"/>
            <a:ext cx="2286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1" name="Google Shape;451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54"/>
          <p:cNvGrpSpPr/>
          <p:nvPr/>
        </p:nvGrpSpPr>
        <p:grpSpPr>
          <a:xfrm>
            <a:off x="0" y="0"/>
            <a:ext cx="9144075" cy="5143500"/>
            <a:chOff x="0" y="0"/>
            <a:chExt cx="9144075" cy="5143500"/>
          </a:xfrm>
        </p:grpSpPr>
        <p:sp>
          <p:nvSpPr>
            <p:cNvPr id="454" name="Google Shape;454;p54"/>
            <p:cNvSpPr/>
            <p:nvPr/>
          </p:nvSpPr>
          <p:spPr>
            <a:xfrm>
              <a:off x="4185975" y="4426700"/>
              <a:ext cx="4958100" cy="711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54"/>
            <p:cNvSpPr/>
            <p:nvPr/>
          </p:nvSpPr>
          <p:spPr>
            <a:xfrm>
              <a:off x="0" y="0"/>
              <a:ext cx="852900" cy="5143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54"/>
          <p:cNvSpPr txBox="1"/>
          <p:nvPr>
            <p:ph type="title"/>
          </p:nvPr>
        </p:nvSpPr>
        <p:spPr>
          <a:xfrm>
            <a:off x="4035075" y="1441250"/>
            <a:ext cx="3428100" cy="11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92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rtl="0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457" name="Google Shape;457;p54"/>
          <p:cNvSpPr txBox="1"/>
          <p:nvPr>
            <p:ph idx="1" type="subTitle"/>
          </p:nvPr>
        </p:nvSpPr>
        <p:spPr>
          <a:xfrm>
            <a:off x="4035075" y="2568000"/>
            <a:ext cx="34281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grpSp>
        <p:nvGrpSpPr>
          <p:cNvPr id="458" name="Google Shape;458;p54"/>
          <p:cNvGrpSpPr/>
          <p:nvPr/>
        </p:nvGrpSpPr>
        <p:grpSpPr>
          <a:xfrm>
            <a:off x="150" y="539500"/>
            <a:ext cx="8430625" cy="4604000"/>
            <a:chOff x="150" y="539500"/>
            <a:chExt cx="8430625" cy="4604000"/>
          </a:xfrm>
        </p:grpSpPr>
        <p:cxnSp>
          <p:nvCxnSpPr>
            <p:cNvPr id="459" name="Google Shape;459;p54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0" name="Google Shape;460;p54"/>
            <p:cNvCxnSpPr/>
            <p:nvPr/>
          </p:nvCxnSpPr>
          <p:spPr>
            <a:xfrm rot="10800000">
              <a:off x="150" y="539500"/>
              <a:ext cx="4336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1" name="Google Shape;461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5"/>
          <p:cNvSpPr txBox="1"/>
          <p:nvPr>
            <p:ph idx="1" type="body"/>
          </p:nvPr>
        </p:nvSpPr>
        <p:spPr>
          <a:xfrm>
            <a:off x="1691100" y="1759300"/>
            <a:ext cx="5761800" cy="20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Display"/>
              <a:buChar char="■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ed Hat Display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ed Hat Display"/>
              <a:buChar char="■"/>
              <a:defRPr/>
            </a:lvl9pPr>
          </a:lstStyle>
          <a:p/>
        </p:txBody>
      </p:sp>
      <p:sp>
        <p:nvSpPr>
          <p:cNvPr id="464" name="Google Shape;464;p5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65" name="Google Shape;465;p55"/>
          <p:cNvSpPr/>
          <p:nvPr/>
        </p:nvSpPr>
        <p:spPr>
          <a:xfrm flipH="1">
            <a:off x="0" y="4875900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6" name="Google Shape;466;p55"/>
          <p:cNvGrpSpPr/>
          <p:nvPr/>
        </p:nvGrpSpPr>
        <p:grpSpPr>
          <a:xfrm>
            <a:off x="276825" y="267475"/>
            <a:ext cx="8860200" cy="4876025"/>
            <a:chOff x="276825" y="267475"/>
            <a:chExt cx="8860200" cy="4876025"/>
          </a:xfrm>
        </p:grpSpPr>
        <p:cxnSp>
          <p:nvCxnSpPr>
            <p:cNvPr id="467" name="Google Shape;467;p55"/>
            <p:cNvCxnSpPr/>
            <p:nvPr/>
          </p:nvCxnSpPr>
          <p:spPr>
            <a:xfrm rot="10800000">
              <a:off x="276825" y="257190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8" name="Google Shape;468;p55"/>
            <p:cNvCxnSpPr/>
            <p:nvPr/>
          </p:nvCxnSpPr>
          <p:spPr>
            <a:xfrm>
              <a:off x="4565025" y="26747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69" name="Google Shape;46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_1_1_1_1_1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6"/>
          <p:cNvSpPr txBox="1"/>
          <p:nvPr>
            <p:ph type="title"/>
          </p:nvPr>
        </p:nvSpPr>
        <p:spPr>
          <a:xfrm>
            <a:off x="948325" y="1409875"/>
            <a:ext cx="4863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72" name="Google Shape;472;p56"/>
          <p:cNvSpPr txBox="1"/>
          <p:nvPr>
            <p:ph idx="1" type="subTitle"/>
          </p:nvPr>
        </p:nvSpPr>
        <p:spPr>
          <a:xfrm>
            <a:off x="948325" y="2172700"/>
            <a:ext cx="48633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3" name="Google Shape;473;p56"/>
          <p:cNvSpPr/>
          <p:nvPr/>
        </p:nvSpPr>
        <p:spPr>
          <a:xfrm flipH="1" rot="10800000"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4" name="Google Shape;474;p56"/>
          <p:cNvGrpSpPr/>
          <p:nvPr/>
        </p:nvGrpSpPr>
        <p:grpSpPr>
          <a:xfrm flipH="1" rot="10800000">
            <a:off x="-55375" y="0"/>
            <a:ext cx="9199250" cy="4604000"/>
            <a:chOff x="-55375" y="539500"/>
            <a:chExt cx="9199250" cy="4604000"/>
          </a:xfrm>
        </p:grpSpPr>
        <p:cxnSp>
          <p:nvCxnSpPr>
            <p:cNvPr id="475" name="Google Shape;475;p56"/>
            <p:cNvCxnSpPr/>
            <p:nvPr/>
          </p:nvCxnSpPr>
          <p:spPr>
            <a:xfrm>
              <a:off x="-55375" y="4608575"/>
              <a:ext cx="457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6" name="Google Shape;476;p56"/>
            <p:cNvCxnSpPr/>
            <p:nvPr/>
          </p:nvCxnSpPr>
          <p:spPr>
            <a:xfrm>
              <a:off x="4585075" y="539500"/>
              <a:ext cx="4558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7" name="Google Shape;477;p56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8" name="Google Shape;478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2_1_1_1_1_1_1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/>
          <p:nvPr>
            <p:ph type="title"/>
          </p:nvPr>
        </p:nvSpPr>
        <p:spPr>
          <a:xfrm>
            <a:off x="1262175" y="1405950"/>
            <a:ext cx="2630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81" name="Google Shape;481;p57"/>
          <p:cNvSpPr txBox="1"/>
          <p:nvPr>
            <p:ph idx="1" type="subTitle"/>
          </p:nvPr>
        </p:nvSpPr>
        <p:spPr>
          <a:xfrm>
            <a:off x="1262175" y="2545038"/>
            <a:ext cx="2630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7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57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484" name="Google Shape;484;p57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85" name="Google Shape;485;p57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86" name="Google Shape;48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_1_1_1_1_1_1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/>
          <p:nvPr>
            <p:ph type="title"/>
          </p:nvPr>
        </p:nvSpPr>
        <p:spPr>
          <a:xfrm>
            <a:off x="4746788" y="1405950"/>
            <a:ext cx="26301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489" name="Google Shape;489;p58"/>
          <p:cNvSpPr txBox="1"/>
          <p:nvPr>
            <p:ph idx="1" type="subTitle"/>
          </p:nvPr>
        </p:nvSpPr>
        <p:spPr>
          <a:xfrm>
            <a:off x="4746788" y="2545038"/>
            <a:ext cx="26301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0" name="Google Shape;490;p58"/>
          <p:cNvGrpSpPr/>
          <p:nvPr/>
        </p:nvGrpSpPr>
        <p:grpSpPr>
          <a:xfrm flipH="1">
            <a:off x="0" y="0"/>
            <a:ext cx="9144075" cy="5143500"/>
            <a:chOff x="0" y="0"/>
            <a:chExt cx="9144075" cy="5143500"/>
          </a:xfrm>
        </p:grpSpPr>
        <p:grpSp>
          <p:nvGrpSpPr>
            <p:cNvPr id="491" name="Google Shape;491;p58"/>
            <p:cNvGrpSpPr/>
            <p:nvPr/>
          </p:nvGrpSpPr>
          <p:grpSpPr>
            <a:xfrm>
              <a:off x="0" y="0"/>
              <a:ext cx="9144075" cy="5143500"/>
              <a:chOff x="0" y="0"/>
              <a:chExt cx="9144075" cy="5143500"/>
            </a:xfrm>
          </p:grpSpPr>
          <p:sp>
            <p:nvSpPr>
              <p:cNvPr id="492" name="Google Shape;492;p58"/>
              <p:cNvSpPr/>
              <p:nvPr/>
            </p:nvSpPr>
            <p:spPr>
              <a:xfrm>
                <a:off x="4185975" y="4608575"/>
                <a:ext cx="4958100" cy="5292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58"/>
              <p:cNvSpPr/>
              <p:nvPr/>
            </p:nvSpPr>
            <p:spPr>
              <a:xfrm>
                <a:off x="0" y="0"/>
                <a:ext cx="852900" cy="51435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4" name="Google Shape;494;p58"/>
            <p:cNvGrpSpPr/>
            <p:nvPr/>
          </p:nvGrpSpPr>
          <p:grpSpPr>
            <a:xfrm>
              <a:off x="150" y="539500"/>
              <a:ext cx="8430625" cy="4604000"/>
              <a:chOff x="150" y="539500"/>
              <a:chExt cx="8430625" cy="4604000"/>
            </a:xfrm>
          </p:grpSpPr>
          <p:cxnSp>
            <p:nvCxnSpPr>
              <p:cNvPr id="495" name="Google Shape;495;p58"/>
              <p:cNvCxnSpPr/>
              <p:nvPr/>
            </p:nvCxnSpPr>
            <p:spPr>
              <a:xfrm rot="10800000">
                <a:off x="8430775" y="805200"/>
                <a:ext cx="0" cy="4338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6" name="Google Shape;496;p58"/>
              <p:cNvCxnSpPr/>
              <p:nvPr/>
            </p:nvCxnSpPr>
            <p:spPr>
              <a:xfrm rot="10800000">
                <a:off x="150" y="539500"/>
                <a:ext cx="4336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9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00" name="Google Shape;500;p59"/>
          <p:cNvSpPr txBox="1"/>
          <p:nvPr>
            <p:ph idx="1" type="body"/>
          </p:nvPr>
        </p:nvSpPr>
        <p:spPr>
          <a:xfrm>
            <a:off x="7132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501" name="Google Shape;501;p59"/>
          <p:cNvSpPr txBox="1"/>
          <p:nvPr>
            <p:ph idx="2" type="body"/>
          </p:nvPr>
        </p:nvSpPr>
        <p:spPr>
          <a:xfrm>
            <a:off x="4651325" y="1682875"/>
            <a:ext cx="3780900" cy="27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■"/>
              <a:defRPr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Chivo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Chivo"/>
              <a:buChar char="■"/>
              <a:defRPr/>
            </a:lvl9pPr>
          </a:lstStyle>
          <a:p/>
        </p:txBody>
      </p:sp>
      <p:sp>
        <p:nvSpPr>
          <p:cNvPr id="502" name="Google Shape;502;p59"/>
          <p:cNvSpPr txBox="1"/>
          <p:nvPr>
            <p:ph idx="3" type="subTitle"/>
          </p:nvPr>
        </p:nvSpPr>
        <p:spPr>
          <a:xfrm>
            <a:off x="713250" y="1217050"/>
            <a:ext cx="77175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3" name="Google Shape;503;p59"/>
          <p:cNvSpPr/>
          <p:nvPr/>
        </p:nvSpPr>
        <p:spPr>
          <a:xfrm flipH="1">
            <a:off x="71340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4" name="Google Shape;504;p59"/>
          <p:cNvGrpSpPr/>
          <p:nvPr/>
        </p:nvGrpSpPr>
        <p:grpSpPr>
          <a:xfrm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505" name="Google Shape;505;p59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06" name="Google Shape;506;p59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07" name="Google Shape;507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0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0" name="Google Shape;510;p60"/>
          <p:cNvSpPr txBox="1"/>
          <p:nvPr>
            <p:ph idx="1" type="subTitle"/>
          </p:nvPr>
        </p:nvSpPr>
        <p:spPr>
          <a:xfrm>
            <a:off x="110687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60"/>
          <p:cNvSpPr txBox="1"/>
          <p:nvPr>
            <p:ph idx="2" type="subTitle"/>
          </p:nvPr>
        </p:nvSpPr>
        <p:spPr>
          <a:xfrm>
            <a:off x="4836725" y="1964500"/>
            <a:ext cx="3200400" cy="18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2" name="Google Shape;512;p60"/>
          <p:cNvSpPr/>
          <p:nvPr/>
        </p:nvSpPr>
        <p:spPr>
          <a:xfrm rot="10800000">
            <a:off x="8860200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60"/>
          <p:cNvGrpSpPr/>
          <p:nvPr/>
        </p:nvGrpSpPr>
        <p:grpSpPr>
          <a:xfrm rot="10800000">
            <a:off x="-125" y="267450"/>
            <a:ext cx="9002225" cy="4876050"/>
            <a:chOff x="141900" y="-26"/>
            <a:chExt cx="9002225" cy="4876050"/>
          </a:xfrm>
        </p:grpSpPr>
        <p:cxnSp>
          <p:nvCxnSpPr>
            <p:cNvPr id="514" name="Google Shape;514;p60"/>
            <p:cNvCxnSpPr/>
            <p:nvPr/>
          </p:nvCxnSpPr>
          <p:spPr>
            <a:xfrm>
              <a:off x="7404125" y="4876024"/>
              <a:ext cx="1740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5" name="Google Shape;515;p60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16" name="Google Shape;51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19" name="Google Shape;519;p61"/>
          <p:cNvSpPr txBox="1"/>
          <p:nvPr>
            <p:ph idx="1" type="subTitle"/>
          </p:nvPr>
        </p:nvSpPr>
        <p:spPr>
          <a:xfrm>
            <a:off x="713263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61"/>
          <p:cNvSpPr txBox="1"/>
          <p:nvPr>
            <p:ph idx="2" type="subTitle"/>
          </p:nvPr>
        </p:nvSpPr>
        <p:spPr>
          <a:xfrm>
            <a:off x="713263" y="2785375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21" name="Google Shape;521;p61"/>
          <p:cNvSpPr txBox="1"/>
          <p:nvPr>
            <p:ph idx="3" type="subTitle"/>
          </p:nvPr>
        </p:nvSpPr>
        <p:spPr>
          <a:xfrm>
            <a:off x="6030438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2" name="Google Shape;522;p61"/>
          <p:cNvSpPr txBox="1"/>
          <p:nvPr>
            <p:ph idx="4" type="subTitle"/>
          </p:nvPr>
        </p:nvSpPr>
        <p:spPr>
          <a:xfrm>
            <a:off x="6030438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23" name="Google Shape;523;p61"/>
          <p:cNvSpPr txBox="1"/>
          <p:nvPr>
            <p:ph idx="5" type="subTitle"/>
          </p:nvPr>
        </p:nvSpPr>
        <p:spPr>
          <a:xfrm>
            <a:off x="3371850" y="3406527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4" name="Google Shape;524;p61"/>
          <p:cNvSpPr txBox="1"/>
          <p:nvPr>
            <p:ph idx="6" type="subTitle"/>
          </p:nvPr>
        </p:nvSpPr>
        <p:spPr>
          <a:xfrm>
            <a:off x="3371850" y="2782400"/>
            <a:ext cx="2400300" cy="5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25" name="Google Shape;525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713225" y="1139000"/>
            <a:ext cx="27897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713225" y="2810700"/>
            <a:ext cx="2789700" cy="11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7"/>
          <p:cNvSpPr/>
          <p:nvPr/>
        </p:nvSpPr>
        <p:spPr>
          <a:xfrm>
            <a:off x="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0" y="-300"/>
            <a:ext cx="3812275" cy="4608875"/>
            <a:chOff x="0" y="-300"/>
            <a:chExt cx="3812275" cy="4608875"/>
          </a:xfrm>
        </p:grpSpPr>
        <p:cxnSp>
          <p:nvCxnSpPr>
            <p:cNvPr id="54" name="Google Shape;54;p7"/>
            <p:cNvCxnSpPr/>
            <p:nvPr/>
          </p:nvCxnSpPr>
          <p:spPr>
            <a:xfrm rot="10800000">
              <a:off x="3812275" y="-300"/>
              <a:ext cx="0" cy="699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0" y="4608575"/>
              <a:ext cx="3387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28" name="Google Shape;528;p62"/>
          <p:cNvSpPr txBox="1"/>
          <p:nvPr>
            <p:ph idx="1" type="subTitle"/>
          </p:nvPr>
        </p:nvSpPr>
        <p:spPr>
          <a:xfrm>
            <a:off x="86562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62"/>
          <p:cNvSpPr txBox="1"/>
          <p:nvPr>
            <p:ph idx="2" type="subTitle"/>
          </p:nvPr>
        </p:nvSpPr>
        <p:spPr>
          <a:xfrm>
            <a:off x="86562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30" name="Google Shape;530;p62"/>
          <p:cNvSpPr txBox="1"/>
          <p:nvPr>
            <p:ph idx="3" type="subTitle"/>
          </p:nvPr>
        </p:nvSpPr>
        <p:spPr>
          <a:xfrm>
            <a:off x="6015775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62"/>
          <p:cNvSpPr txBox="1"/>
          <p:nvPr>
            <p:ph idx="4" type="subTitle"/>
          </p:nvPr>
        </p:nvSpPr>
        <p:spPr>
          <a:xfrm>
            <a:off x="6015775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32" name="Google Shape;532;p62"/>
          <p:cNvSpPr txBox="1"/>
          <p:nvPr>
            <p:ph idx="5" type="subTitle"/>
          </p:nvPr>
        </p:nvSpPr>
        <p:spPr>
          <a:xfrm>
            <a:off x="3440700" y="3694227"/>
            <a:ext cx="2262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62"/>
          <p:cNvSpPr txBox="1"/>
          <p:nvPr>
            <p:ph idx="6" type="subTitle"/>
          </p:nvPr>
        </p:nvSpPr>
        <p:spPr>
          <a:xfrm>
            <a:off x="3440700" y="3103975"/>
            <a:ext cx="22626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34" name="Google Shape;534;p62"/>
          <p:cNvSpPr/>
          <p:nvPr/>
        </p:nvSpPr>
        <p:spPr>
          <a:xfrm>
            <a:off x="0" y="4876025"/>
            <a:ext cx="91440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62"/>
          <p:cNvGrpSpPr/>
          <p:nvPr/>
        </p:nvGrpSpPr>
        <p:grpSpPr>
          <a:xfrm>
            <a:off x="283800" y="-48"/>
            <a:ext cx="8860200" cy="5009873"/>
            <a:chOff x="283800" y="-48"/>
            <a:chExt cx="8860200" cy="5009873"/>
          </a:xfrm>
        </p:grpSpPr>
        <p:cxnSp>
          <p:nvCxnSpPr>
            <p:cNvPr id="536" name="Google Shape;536;p62"/>
            <p:cNvCxnSpPr/>
            <p:nvPr/>
          </p:nvCxnSpPr>
          <p:spPr>
            <a:xfrm>
              <a:off x="4572000" y="5009825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37" name="Google Shape;537;p62"/>
            <p:cNvCxnSpPr/>
            <p:nvPr/>
          </p:nvCxnSpPr>
          <p:spPr>
            <a:xfrm rot="10800000">
              <a:off x="283800" y="-48"/>
              <a:ext cx="0" cy="2919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38" name="Google Shape;538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41" name="Google Shape;541;p63"/>
          <p:cNvSpPr txBox="1"/>
          <p:nvPr>
            <p:ph idx="1" type="subTitle"/>
          </p:nvPr>
        </p:nvSpPr>
        <p:spPr>
          <a:xfrm>
            <a:off x="1877250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63"/>
          <p:cNvSpPr txBox="1"/>
          <p:nvPr>
            <p:ph idx="2" type="subTitle"/>
          </p:nvPr>
        </p:nvSpPr>
        <p:spPr>
          <a:xfrm>
            <a:off x="1877250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43" name="Google Shape;543;p63"/>
          <p:cNvSpPr txBox="1"/>
          <p:nvPr>
            <p:ph idx="3" type="subTitle"/>
          </p:nvPr>
        </p:nvSpPr>
        <p:spPr>
          <a:xfrm>
            <a:off x="1877250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4" name="Google Shape;544;p63"/>
          <p:cNvSpPr txBox="1"/>
          <p:nvPr>
            <p:ph idx="4" type="subTitle"/>
          </p:nvPr>
        </p:nvSpPr>
        <p:spPr>
          <a:xfrm>
            <a:off x="1877250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45" name="Google Shape;545;p63"/>
          <p:cNvSpPr txBox="1"/>
          <p:nvPr>
            <p:ph idx="5" type="subTitle"/>
          </p:nvPr>
        </p:nvSpPr>
        <p:spPr>
          <a:xfrm>
            <a:off x="6112075" y="1850002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63"/>
          <p:cNvSpPr txBox="1"/>
          <p:nvPr>
            <p:ph idx="6" type="subTitle"/>
          </p:nvPr>
        </p:nvSpPr>
        <p:spPr>
          <a:xfrm>
            <a:off x="6112075" y="1375200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47" name="Google Shape;547;p63"/>
          <p:cNvSpPr txBox="1"/>
          <p:nvPr>
            <p:ph idx="7" type="subTitle"/>
          </p:nvPr>
        </p:nvSpPr>
        <p:spPr>
          <a:xfrm>
            <a:off x="6112075" y="3515601"/>
            <a:ext cx="23187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8" name="Google Shape;548;p63"/>
          <p:cNvSpPr txBox="1"/>
          <p:nvPr>
            <p:ph idx="8" type="subTitle"/>
          </p:nvPr>
        </p:nvSpPr>
        <p:spPr>
          <a:xfrm>
            <a:off x="6112075" y="3040799"/>
            <a:ext cx="23187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49" name="Google Shape;549;p63"/>
          <p:cNvSpPr/>
          <p:nvPr/>
        </p:nvSpPr>
        <p:spPr>
          <a:xfrm flipH="1">
            <a:off x="8860200" y="0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63"/>
          <p:cNvCxnSpPr/>
          <p:nvPr/>
        </p:nvCxnSpPr>
        <p:spPr>
          <a:xfrm rot="10800000">
            <a:off x="9002100" y="-26"/>
            <a:ext cx="0" cy="3958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6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54" name="Google Shape;554;p64"/>
          <p:cNvSpPr txBox="1"/>
          <p:nvPr>
            <p:ph idx="1" type="subTitle"/>
          </p:nvPr>
        </p:nvSpPr>
        <p:spPr>
          <a:xfrm>
            <a:off x="7132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5" name="Google Shape;555;p64"/>
          <p:cNvSpPr txBox="1"/>
          <p:nvPr>
            <p:ph idx="2" type="subTitle"/>
          </p:nvPr>
        </p:nvSpPr>
        <p:spPr>
          <a:xfrm>
            <a:off x="7132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56" name="Google Shape;556;p64"/>
          <p:cNvSpPr txBox="1"/>
          <p:nvPr>
            <p:ph idx="3" type="subTitle"/>
          </p:nvPr>
        </p:nvSpPr>
        <p:spPr>
          <a:xfrm>
            <a:off x="60304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7" name="Google Shape;557;p64"/>
          <p:cNvSpPr txBox="1"/>
          <p:nvPr>
            <p:ph idx="4" type="subTitle"/>
          </p:nvPr>
        </p:nvSpPr>
        <p:spPr>
          <a:xfrm>
            <a:off x="60304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58" name="Google Shape;558;p64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9" name="Google Shape;559;p64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60" name="Google Shape;560;p64"/>
          <p:cNvSpPr txBox="1"/>
          <p:nvPr>
            <p:ph idx="7" type="subTitle"/>
          </p:nvPr>
        </p:nvSpPr>
        <p:spPr>
          <a:xfrm>
            <a:off x="2042531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64"/>
          <p:cNvSpPr txBox="1"/>
          <p:nvPr>
            <p:ph idx="8" type="subTitle"/>
          </p:nvPr>
        </p:nvSpPr>
        <p:spPr>
          <a:xfrm>
            <a:off x="2042531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62" name="Google Shape;562;p64"/>
          <p:cNvSpPr txBox="1"/>
          <p:nvPr>
            <p:ph idx="9" type="subTitle"/>
          </p:nvPr>
        </p:nvSpPr>
        <p:spPr>
          <a:xfrm>
            <a:off x="4701169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3" name="Google Shape;563;p64"/>
          <p:cNvSpPr txBox="1"/>
          <p:nvPr>
            <p:ph idx="13" type="subTitle"/>
          </p:nvPr>
        </p:nvSpPr>
        <p:spPr>
          <a:xfrm>
            <a:off x="4701169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64" name="Google Shape;564;p64"/>
          <p:cNvSpPr/>
          <p:nvPr/>
        </p:nvSpPr>
        <p:spPr>
          <a:xfrm>
            <a:off x="0" y="4876025"/>
            <a:ext cx="8430600" cy="267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5" name="Google Shape;565;p64"/>
          <p:cNvGrpSpPr/>
          <p:nvPr/>
        </p:nvGrpSpPr>
        <p:grpSpPr>
          <a:xfrm flipH="1">
            <a:off x="283800" y="-4100"/>
            <a:ext cx="8576400" cy="5147625"/>
            <a:chOff x="283800" y="-4100"/>
            <a:chExt cx="8576400" cy="5147625"/>
          </a:xfrm>
        </p:grpSpPr>
        <p:cxnSp>
          <p:nvCxnSpPr>
            <p:cNvPr id="566" name="Google Shape;566;p64"/>
            <p:cNvCxnSpPr/>
            <p:nvPr/>
          </p:nvCxnSpPr>
          <p:spPr>
            <a:xfrm>
              <a:off x="8860200" y="2571925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67" name="Google Shape;567;p64"/>
            <p:cNvCxnSpPr/>
            <p:nvPr/>
          </p:nvCxnSpPr>
          <p:spPr>
            <a:xfrm>
              <a:off x="283800" y="-4100"/>
              <a:ext cx="0" cy="2575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68" name="Google Shape;568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71" name="Google Shape;571;p65"/>
          <p:cNvSpPr txBox="1"/>
          <p:nvPr>
            <p:ph idx="1" type="subTitle"/>
          </p:nvPr>
        </p:nvSpPr>
        <p:spPr>
          <a:xfrm>
            <a:off x="713244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65"/>
          <p:cNvSpPr txBox="1"/>
          <p:nvPr>
            <p:ph idx="2" type="subTitle"/>
          </p:nvPr>
        </p:nvSpPr>
        <p:spPr>
          <a:xfrm>
            <a:off x="713244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73" name="Google Shape;573;p65"/>
          <p:cNvSpPr txBox="1"/>
          <p:nvPr>
            <p:ph idx="3" type="subTitle"/>
          </p:nvPr>
        </p:nvSpPr>
        <p:spPr>
          <a:xfrm>
            <a:off x="6030456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5"/>
          <p:cNvSpPr txBox="1"/>
          <p:nvPr>
            <p:ph idx="4" type="subTitle"/>
          </p:nvPr>
        </p:nvSpPr>
        <p:spPr>
          <a:xfrm>
            <a:off x="6030456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75" name="Google Shape;575;p65"/>
          <p:cNvSpPr txBox="1"/>
          <p:nvPr>
            <p:ph idx="5" type="subTitle"/>
          </p:nvPr>
        </p:nvSpPr>
        <p:spPr>
          <a:xfrm>
            <a:off x="3371850" y="3515601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65"/>
          <p:cNvSpPr txBox="1"/>
          <p:nvPr>
            <p:ph idx="6" type="subTitle"/>
          </p:nvPr>
        </p:nvSpPr>
        <p:spPr>
          <a:xfrm>
            <a:off x="3371850" y="3040799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77" name="Google Shape;577;p65"/>
          <p:cNvSpPr txBox="1"/>
          <p:nvPr>
            <p:ph idx="7" type="subTitle"/>
          </p:nvPr>
        </p:nvSpPr>
        <p:spPr>
          <a:xfrm>
            <a:off x="713244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65"/>
          <p:cNvSpPr txBox="1"/>
          <p:nvPr>
            <p:ph idx="8" type="subTitle"/>
          </p:nvPr>
        </p:nvSpPr>
        <p:spPr>
          <a:xfrm>
            <a:off x="713244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79" name="Google Shape;579;p65"/>
          <p:cNvSpPr txBox="1"/>
          <p:nvPr>
            <p:ph idx="9" type="subTitle"/>
          </p:nvPr>
        </p:nvSpPr>
        <p:spPr>
          <a:xfrm>
            <a:off x="3371850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0" name="Google Shape;580;p65"/>
          <p:cNvSpPr txBox="1"/>
          <p:nvPr>
            <p:ph idx="13" type="subTitle"/>
          </p:nvPr>
        </p:nvSpPr>
        <p:spPr>
          <a:xfrm>
            <a:off x="3371850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81" name="Google Shape;581;p65"/>
          <p:cNvSpPr txBox="1"/>
          <p:nvPr>
            <p:ph idx="14" type="subTitle"/>
          </p:nvPr>
        </p:nvSpPr>
        <p:spPr>
          <a:xfrm>
            <a:off x="6030456" y="1850002"/>
            <a:ext cx="2400300" cy="8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2" name="Google Shape;582;p65"/>
          <p:cNvSpPr txBox="1"/>
          <p:nvPr>
            <p:ph idx="15" type="subTitle"/>
          </p:nvPr>
        </p:nvSpPr>
        <p:spPr>
          <a:xfrm>
            <a:off x="6030456" y="1375200"/>
            <a:ext cx="2400300" cy="5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200"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Golos Text SemiBold"/>
              <a:buNone/>
              <a:defRPr sz="2400">
                <a:latin typeface="Golos Text SemiBold"/>
                <a:ea typeface="Golos Text SemiBold"/>
                <a:cs typeface="Golos Text SemiBold"/>
                <a:sym typeface="Golos Text SemiBold"/>
              </a:defRPr>
            </a:lvl9pPr>
          </a:lstStyle>
          <a:p/>
        </p:txBody>
      </p:sp>
      <p:sp>
        <p:nvSpPr>
          <p:cNvPr id="583" name="Google Shape;583;p65"/>
          <p:cNvSpPr/>
          <p:nvPr/>
        </p:nvSpPr>
        <p:spPr>
          <a:xfrm flipH="1" rot="10800000">
            <a:off x="25" y="-26"/>
            <a:ext cx="28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4" name="Google Shape;584;p65"/>
          <p:cNvGrpSpPr/>
          <p:nvPr/>
        </p:nvGrpSpPr>
        <p:grpSpPr>
          <a:xfrm flipH="1" rot="10800000">
            <a:off x="141925" y="267450"/>
            <a:ext cx="9001950" cy="4876050"/>
            <a:chOff x="141900" y="-26"/>
            <a:chExt cx="9001950" cy="4876050"/>
          </a:xfrm>
        </p:grpSpPr>
        <p:cxnSp>
          <p:nvCxnSpPr>
            <p:cNvPr id="585" name="Google Shape;585;p65"/>
            <p:cNvCxnSpPr/>
            <p:nvPr/>
          </p:nvCxnSpPr>
          <p:spPr>
            <a:xfrm>
              <a:off x="7907850" y="4876024"/>
              <a:ext cx="1236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6" name="Google Shape;586;p65"/>
            <p:cNvCxnSpPr/>
            <p:nvPr/>
          </p:nvCxnSpPr>
          <p:spPr>
            <a:xfrm rot="10800000">
              <a:off x="141900" y="-26"/>
              <a:ext cx="0" cy="3958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7" name="Google Shape;587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6"/>
          <p:cNvSpPr txBox="1"/>
          <p:nvPr>
            <p:ph type="title"/>
          </p:nvPr>
        </p:nvSpPr>
        <p:spPr>
          <a:xfrm>
            <a:off x="2654700" y="530250"/>
            <a:ext cx="38346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590" name="Google Shape;590;p66"/>
          <p:cNvSpPr txBox="1"/>
          <p:nvPr>
            <p:ph idx="1" type="subTitle"/>
          </p:nvPr>
        </p:nvSpPr>
        <p:spPr>
          <a:xfrm>
            <a:off x="2654700" y="2342156"/>
            <a:ext cx="3834600" cy="9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55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  <a:defRPr b="1" sz="1650"/>
            </a:lvl9pPr>
          </a:lstStyle>
          <a:p/>
        </p:txBody>
      </p:sp>
      <p:sp>
        <p:nvSpPr>
          <p:cNvPr id="591" name="Google Shape;591;p66"/>
          <p:cNvSpPr txBox="1"/>
          <p:nvPr>
            <p:ph idx="2" type="subTitle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000"/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b="1" sz="1300"/>
            </a:lvl9pPr>
          </a:lstStyle>
          <a:p/>
        </p:txBody>
      </p:sp>
      <p:grpSp>
        <p:nvGrpSpPr>
          <p:cNvPr id="592" name="Google Shape;592;p66"/>
          <p:cNvGrpSpPr/>
          <p:nvPr/>
        </p:nvGrpSpPr>
        <p:grpSpPr>
          <a:xfrm>
            <a:off x="713688" y="2579400"/>
            <a:ext cx="8430488" cy="2564100"/>
            <a:chOff x="713688" y="2579400"/>
            <a:chExt cx="8430488" cy="2564100"/>
          </a:xfrm>
        </p:grpSpPr>
        <p:cxnSp>
          <p:nvCxnSpPr>
            <p:cNvPr id="593" name="Google Shape;593;p66"/>
            <p:cNvCxnSpPr/>
            <p:nvPr/>
          </p:nvCxnSpPr>
          <p:spPr>
            <a:xfrm>
              <a:off x="2839075" y="4876025"/>
              <a:ext cx="63051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4" name="Google Shape;594;p66"/>
            <p:cNvCxnSpPr/>
            <p:nvPr/>
          </p:nvCxnSpPr>
          <p:spPr>
            <a:xfrm rot="10800000">
              <a:off x="713688" y="2579400"/>
              <a:ext cx="0" cy="256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5" name="Google Shape;595;p66"/>
          <p:cNvSpPr txBox="1"/>
          <p:nvPr/>
        </p:nvSpPr>
        <p:spPr>
          <a:xfrm>
            <a:off x="2654700" y="3304597"/>
            <a:ext cx="38346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includes icons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, and infographics &amp; images by </a:t>
            </a:r>
            <a:r>
              <a:rPr b="1" lang="en" sz="1200" u="sng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596" name="Google Shape;596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8" name="Google Shape;598;p67"/>
          <p:cNvCxnSpPr/>
          <p:nvPr/>
        </p:nvCxnSpPr>
        <p:spPr>
          <a:xfrm rot="10800000">
            <a:off x="9002100" y="-100"/>
            <a:ext cx="0" cy="2652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67"/>
          <p:cNvSpPr/>
          <p:nvPr/>
        </p:nvSpPr>
        <p:spPr>
          <a:xfrm>
            <a:off x="8291100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0" name="Google Shape;600;p67"/>
          <p:cNvCxnSpPr/>
          <p:nvPr/>
        </p:nvCxnSpPr>
        <p:spPr>
          <a:xfrm>
            <a:off x="4273200" y="4876025"/>
            <a:ext cx="487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1" name="Google Shape;601;p67"/>
          <p:cNvCxnSpPr/>
          <p:nvPr/>
        </p:nvCxnSpPr>
        <p:spPr>
          <a:xfrm rot="10800000">
            <a:off x="711250" y="0"/>
            <a:ext cx="0" cy="41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2" name="Google Shape;60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8"/>
          <p:cNvSpPr/>
          <p:nvPr/>
        </p:nvSpPr>
        <p:spPr>
          <a:xfrm rot="10800000">
            <a:off x="125" y="0"/>
            <a:ext cx="716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68"/>
          <p:cNvGrpSpPr/>
          <p:nvPr/>
        </p:nvGrpSpPr>
        <p:grpSpPr>
          <a:xfrm rot="10800000">
            <a:off x="0" y="363100"/>
            <a:ext cx="8860200" cy="4780400"/>
            <a:chOff x="283800" y="0"/>
            <a:chExt cx="8860200" cy="4780400"/>
          </a:xfrm>
        </p:grpSpPr>
        <p:cxnSp>
          <p:nvCxnSpPr>
            <p:cNvPr id="606" name="Google Shape;606;p68"/>
            <p:cNvCxnSpPr/>
            <p:nvPr/>
          </p:nvCxnSpPr>
          <p:spPr>
            <a:xfrm>
              <a:off x="4273200" y="4780400"/>
              <a:ext cx="48708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" name="Google Shape;607;p68"/>
            <p:cNvCxnSpPr/>
            <p:nvPr/>
          </p:nvCxnSpPr>
          <p:spPr>
            <a:xfrm rot="10800000">
              <a:off x="28380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08" name="Google Shape;608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2253750" y="1670575"/>
            <a:ext cx="4636500" cy="18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9" name="Google Shape;59;p8"/>
          <p:cNvSpPr/>
          <p:nvPr/>
        </p:nvSpPr>
        <p:spPr>
          <a:xfrm flipH="1">
            <a:off x="-55375" y="0"/>
            <a:ext cx="8529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" name="Google Shape;60;p8"/>
          <p:cNvGrpSpPr/>
          <p:nvPr/>
        </p:nvGrpSpPr>
        <p:grpSpPr>
          <a:xfrm flipH="1">
            <a:off x="-55200" y="539500"/>
            <a:ext cx="9199200" cy="4604000"/>
            <a:chOff x="-55375" y="539500"/>
            <a:chExt cx="9199200" cy="4604000"/>
          </a:xfrm>
        </p:grpSpPr>
        <p:cxnSp>
          <p:nvCxnSpPr>
            <p:cNvPr id="61" name="Google Shape;61;p8"/>
            <p:cNvCxnSpPr/>
            <p:nvPr/>
          </p:nvCxnSpPr>
          <p:spPr>
            <a:xfrm>
              <a:off x="-55375" y="4608575"/>
              <a:ext cx="56592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" name="Google Shape;62;p8"/>
            <p:cNvCxnSpPr/>
            <p:nvPr/>
          </p:nvCxnSpPr>
          <p:spPr>
            <a:xfrm>
              <a:off x="4502525" y="539500"/>
              <a:ext cx="4641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3" name="Google Shape;63;p8"/>
            <p:cNvCxnSpPr/>
            <p:nvPr/>
          </p:nvCxnSpPr>
          <p:spPr>
            <a:xfrm rot="10800000">
              <a:off x="8430775" y="805200"/>
              <a:ext cx="0" cy="4338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4" name="Google Shape;64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/>
          <p:nvPr>
            <p:ph type="title"/>
          </p:nvPr>
        </p:nvSpPr>
        <p:spPr>
          <a:xfrm>
            <a:off x="2143050" y="1461775"/>
            <a:ext cx="48579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2143050" y="2360663"/>
            <a:ext cx="4857900" cy="12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55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50"/>
              <a:buNone/>
              <a:defRPr sz="1850"/>
            </a:lvl9pPr>
          </a:lstStyle>
          <a:p/>
        </p:txBody>
      </p:sp>
      <p:sp>
        <p:nvSpPr>
          <p:cNvPr id="68" name="Google Shape;68;p9"/>
          <p:cNvSpPr/>
          <p:nvPr/>
        </p:nvSpPr>
        <p:spPr>
          <a:xfrm>
            <a:off x="75" y="4426700"/>
            <a:ext cx="9144000" cy="711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" name="Google Shape;69;p9"/>
          <p:cNvGrpSpPr/>
          <p:nvPr/>
        </p:nvGrpSpPr>
        <p:grpSpPr>
          <a:xfrm>
            <a:off x="712700" y="539500"/>
            <a:ext cx="8431300" cy="4604000"/>
            <a:chOff x="712700" y="539500"/>
            <a:chExt cx="8431300" cy="4604000"/>
          </a:xfrm>
        </p:grpSpPr>
        <p:cxnSp>
          <p:nvCxnSpPr>
            <p:cNvPr id="70" name="Google Shape;70;p9"/>
            <p:cNvCxnSpPr/>
            <p:nvPr/>
          </p:nvCxnSpPr>
          <p:spPr>
            <a:xfrm>
              <a:off x="4572000" y="539500"/>
              <a:ext cx="45720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9"/>
            <p:cNvCxnSpPr/>
            <p:nvPr/>
          </p:nvCxnSpPr>
          <p:spPr>
            <a:xfrm rot="10800000">
              <a:off x="712700" y="1685400"/>
              <a:ext cx="0" cy="3458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10"/>
          <p:cNvSpPr txBox="1"/>
          <p:nvPr>
            <p:ph type="title"/>
          </p:nvPr>
        </p:nvSpPr>
        <p:spPr>
          <a:xfrm>
            <a:off x="713225" y="3946875"/>
            <a:ext cx="77175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76" name="Google Shape;7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5"/>
          <p:cNvSpPr txBox="1"/>
          <p:nvPr>
            <p:ph type="title"/>
          </p:nvPr>
        </p:nvSpPr>
        <p:spPr>
          <a:xfrm>
            <a:off x="713225" y="470650"/>
            <a:ext cx="77175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Golos Text"/>
              <a:buNone/>
              <a:defRPr sz="3100"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/>
        </p:txBody>
      </p:sp>
      <p:sp>
        <p:nvSpPr>
          <p:cNvPr id="309" name="Google Shape;309;p35"/>
          <p:cNvSpPr txBox="1"/>
          <p:nvPr>
            <p:ph idx="1" type="body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●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missioner"/>
              <a:buChar char="○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ommissioner"/>
              <a:buChar char="■"/>
              <a:defRPr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/>
        </p:txBody>
      </p:sp>
      <p:sp>
        <p:nvSpPr>
          <p:cNvPr id="310" name="Google Shape;31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hyperlink" Target="https://cvpr2022-tutorial-diffusion-models.github.io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hyperlink" Target="https://openreview.net/forum?id=slHNW9yRie0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1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37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hyperlink" Target="https://openreview.net/forum?id=slHNW9yRie0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hyperlink" Target="https://openreview.net/forum?id=slHNW9yRie0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Relationship Id="rId4" Type="http://schemas.openxmlformats.org/officeDocument/2006/relationships/hyperlink" Target="https://openreview.net/forum?id=slHNW9yRie0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Relationship Id="rId5" Type="http://schemas.openxmlformats.org/officeDocument/2006/relationships/hyperlink" Target="https://openreview.net/forum?id=slHNW9yRie0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www.reddit.com/r/OpenAI/comments/16vx1iz/here_are_some_images_i_generated_with_dalle3_hope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arxiv.org/abs/2303.05456" TargetMode="External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arxiv.org/abs/2303.11435" TargetMode="External"/><Relationship Id="rId4" Type="http://schemas.openxmlformats.org/officeDocument/2006/relationships/image" Target="../media/image49.png"/><Relationship Id="rId5" Type="http://schemas.openxmlformats.org/officeDocument/2006/relationships/hyperlink" Target="https://arxiv.org/abs/2303.05456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arxiv.org/abs/2208.09392" TargetMode="External"/><Relationship Id="rId4" Type="http://schemas.openxmlformats.org/officeDocument/2006/relationships/hyperlink" Target="https://arxiv.org/abs/2303.11435" TargetMode="External"/><Relationship Id="rId5" Type="http://schemas.openxmlformats.org/officeDocument/2006/relationships/hyperlink" Target="https://arxiv.org/abs/2303.05456" TargetMode="External"/><Relationship Id="rId6" Type="http://schemas.openxmlformats.org/officeDocument/2006/relationships/hyperlink" Target="https://arxiv.org/abs/2006.11239" TargetMode="External"/><Relationship Id="rId7" Type="http://schemas.openxmlformats.org/officeDocument/2006/relationships/hyperlink" Target="https://arxiv.org/abs/2105.05233" TargetMode="External"/><Relationship Id="rId8" Type="http://schemas.openxmlformats.org/officeDocument/2006/relationships/hyperlink" Target="https://arxiv.org/abs/2011.13456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Relationship Id="rId5" Type="http://schemas.openxmlformats.org/officeDocument/2006/relationships/hyperlink" Target="https://www.youtube.com/watch?v=wMmqCMwuM2Q&amp;t=139s" TargetMode="External"/><Relationship Id="rId6" Type="http://schemas.openxmlformats.org/officeDocument/2006/relationships/hyperlink" Target="https://www.youtube.com/watch?v=wMmqCMwuM2Q&amp;t=139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gif"/><Relationship Id="rId5" Type="http://schemas.openxmlformats.org/officeDocument/2006/relationships/image" Target="../media/image27.gif"/><Relationship Id="rId6" Type="http://schemas.openxmlformats.org/officeDocument/2006/relationships/hyperlink" Target="https://proceedings.mlr.press/v162/hoogeboom22a/hoogeboom22a.pd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Relationship Id="rId7" Type="http://schemas.openxmlformats.org/officeDocument/2006/relationships/image" Target="../media/image25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5" Type="http://schemas.openxmlformats.org/officeDocument/2006/relationships/image" Target="../media/image5.png"/><Relationship Id="rId6" Type="http://schemas.openxmlformats.org/officeDocument/2006/relationships/image" Target="../media/image12.png"/><Relationship Id="rId7" Type="http://schemas.openxmlformats.org/officeDocument/2006/relationships/image" Target="../media/image3.png"/><Relationship Id="rId8" Type="http://schemas.openxmlformats.org/officeDocument/2006/relationships/image" Target="../media/image25.png"/><Relationship Id="rId11" Type="http://schemas.openxmlformats.org/officeDocument/2006/relationships/image" Target="../media/image14.png"/><Relationship Id="rId10" Type="http://schemas.openxmlformats.org/officeDocument/2006/relationships/image" Target="../media/image7.png"/><Relationship Id="rId13" Type="http://schemas.openxmlformats.org/officeDocument/2006/relationships/hyperlink" Target="https://cvpr2022-tutorial-diffusion-models.github.io/" TargetMode="External"/><Relationship Id="rId1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9"/>
          <p:cNvSpPr/>
          <p:nvPr/>
        </p:nvSpPr>
        <p:spPr>
          <a:xfrm>
            <a:off x="739925" y="3389900"/>
            <a:ext cx="7136400" cy="5427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14" name="Google Shape;614;p69"/>
          <p:cNvSpPr txBox="1"/>
          <p:nvPr>
            <p:ph type="ctrTitle"/>
          </p:nvPr>
        </p:nvSpPr>
        <p:spPr>
          <a:xfrm>
            <a:off x="713225" y="1048925"/>
            <a:ext cx="74571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Cold Diffusion: </a:t>
            </a:r>
            <a:r>
              <a:rPr lang="en" sz="2900"/>
              <a:t>Inverting Arbitrary Image Transforms Without Noise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</p:txBody>
      </p:sp>
      <p:sp>
        <p:nvSpPr>
          <p:cNvPr id="615" name="Google Shape;615;p69"/>
          <p:cNvSpPr txBox="1"/>
          <p:nvPr>
            <p:ph idx="1" type="subTitle"/>
          </p:nvPr>
        </p:nvSpPr>
        <p:spPr>
          <a:xfrm>
            <a:off x="713225" y="3315975"/>
            <a:ext cx="71898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by </a:t>
            </a:r>
            <a:r>
              <a:rPr lang="en"/>
              <a:t>Arpit Bansal, Eitan Borgnia, Hong-Min Chu, Jie S. Li, Hamid Kazemi, Furong Huang, Micah Goldblum, Jonas Geiping, Tom Goldstein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69"/>
          <p:cNvSpPr/>
          <p:nvPr/>
        </p:nvSpPr>
        <p:spPr>
          <a:xfrm>
            <a:off x="713225" y="4003775"/>
            <a:ext cx="7136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      Presented by Monseej Purkayastha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617" name="Google Shape;6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6" y="4634125"/>
            <a:ext cx="376665" cy="42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9100" y="4634125"/>
            <a:ext cx="451800" cy="4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8"/>
          <p:cNvSpPr txBox="1"/>
          <p:nvPr>
            <p:ph type="title"/>
          </p:nvPr>
        </p:nvSpPr>
        <p:spPr>
          <a:xfrm>
            <a:off x="75725" y="0"/>
            <a:ext cx="3970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9" name="Google Shape;729;p78"/>
          <p:cNvPicPr preferRelativeResize="0"/>
          <p:nvPr/>
        </p:nvPicPr>
        <p:blipFill rotWithShape="1">
          <a:blip r:embed="rId3">
            <a:alphaModFix/>
          </a:blip>
          <a:srcRect b="0" l="46315" r="46308" t="0"/>
          <a:stretch/>
        </p:blipFill>
        <p:spPr>
          <a:xfrm>
            <a:off x="3665225" y="1924925"/>
            <a:ext cx="1865124" cy="1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78"/>
          <p:cNvSpPr/>
          <p:nvPr/>
        </p:nvSpPr>
        <p:spPr>
          <a:xfrm>
            <a:off x="1014425" y="1183100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The diffused state</a:t>
            </a:r>
            <a:endParaRPr sz="13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731" name="Google Shape;73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25" y="1183101"/>
            <a:ext cx="451799" cy="4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3" name="Google Shape;733;p78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Denoising Diffusion-based Generative Modelling: Foundations and Applications, Vahdat et al.,CVPR 2022 Tutorial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9"/>
          <p:cNvSpPr txBox="1"/>
          <p:nvPr>
            <p:ph type="title"/>
          </p:nvPr>
        </p:nvSpPr>
        <p:spPr>
          <a:xfrm>
            <a:off x="75725" y="0"/>
            <a:ext cx="3970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process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9" name="Google Shape;739;p79"/>
          <p:cNvPicPr preferRelativeResize="0"/>
          <p:nvPr/>
        </p:nvPicPr>
        <p:blipFill rotWithShape="1">
          <a:blip r:embed="rId3">
            <a:alphaModFix/>
          </a:blip>
          <a:srcRect b="0" l="46315" r="46308" t="0"/>
          <a:stretch/>
        </p:blipFill>
        <p:spPr>
          <a:xfrm>
            <a:off x="3665225" y="1924925"/>
            <a:ext cx="1865124" cy="190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9"/>
          <p:cNvSpPr/>
          <p:nvPr/>
        </p:nvSpPr>
        <p:spPr>
          <a:xfrm>
            <a:off x="1014425" y="1183100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The diffused state</a:t>
            </a:r>
            <a:endParaRPr sz="13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41" name="Google Shape;741;p79"/>
          <p:cNvSpPr/>
          <p:nvPr/>
        </p:nvSpPr>
        <p:spPr>
          <a:xfrm>
            <a:off x="1090625" y="4116438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Can be anything!!</a:t>
            </a:r>
            <a:endParaRPr sz="130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742" name="Google Shape;74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25" y="1183101"/>
            <a:ext cx="451799" cy="4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0"/>
          <p:cNvSpPr txBox="1"/>
          <p:nvPr>
            <p:ph type="title"/>
          </p:nvPr>
        </p:nvSpPr>
        <p:spPr>
          <a:xfrm>
            <a:off x="0" y="0"/>
            <a:ext cx="3603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Question</a:t>
            </a:r>
            <a:endParaRPr/>
          </a:p>
        </p:txBody>
      </p:sp>
      <p:sp>
        <p:nvSpPr>
          <p:cNvPr id="749" name="Google Shape;749;p80"/>
          <p:cNvSpPr/>
          <p:nvPr/>
        </p:nvSpPr>
        <p:spPr>
          <a:xfrm>
            <a:off x="557225" y="877388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Is noise really that important??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0" name="Google Shape;750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81"/>
          <p:cNvSpPr txBox="1"/>
          <p:nvPr>
            <p:ph type="title"/>
          </p:nvPr>
        </p:nvSpPr>
        <p:spPr>
          <a:xfrm>
            <a:off x="0" y="0"/>
            <a:ext cx="3603300" cy="6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Big Question</a:t>
            </a:r>
            <a:endParaRPr/>
          </a:p>
        </p:txBody>
      </p:sp>
      <p:sp>
        <p:nvSpPr>
          <p:cNvPr id="756" name="Google Shape;756;p81"/>
          <p:cNvSpPr/>
          <p:nvPr/>
        </p:nvSpPr>
        <p:spPr>
          <a:xfrm>
            <a:off x="557225" y="877388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Is noise really that important??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7" name="Google Shape;757;p81"/>
          <p:cNvSpPr/>
          <p:nvPr/>
        </p:nvSpPr>
        <p:spPr>
          <a:xfrm>
            <a:off x="557225" y="1405388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How about something else??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58" name="Google Shape;75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3" name="Google Shape;763;p82"/>
          <p:cNvGrpSpPr/>
          <p:nvPr/>
        </p:nvGrpSpPr>
        <p:grpSpPr>
          <a:xfrm>
            <a:off x="5689603" y="3799338"/>
            <a:ext cx="2473709" cy="392083"/>
            <a:chOff x="1931925" y="3072929"/>
            <a:chExt cx="3717627" cy="452700"/>
          </a:xfrm>
        </p:grpSpPr>
        <p:sp>
          <p:nvSpPr>
            <p:cNvPr id="764" name="Google Shape;764;p82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765" name="Google Shape;765;p82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grpSp>
        <p:nvGrpSpPr>
          <p:cNvPr id="766" name="Google Shape;766;p82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767" name="Google Shape;767;p82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8" name="Google Shape;768;p82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69" name="Google Shape;769;p82"/>
          <p:cNvSpPr txBox="1"/>
          <p:nvPr>
            <p:ph type="title"/>
          </p:nvPr>
        </p:nvSpPr>
        <p:spPr>
          <a:xfrm flipH="1">
            <a:off x="4883925" y="2182250"/>
            <a:ext cx="32052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</a:t>
            </a:r>
            <a:endParaRPr/>
          </a:p>
        </p:txBody>
      </p:sp>
      <p:sp>
        <p:nvSpPr>
          <p:cNvPr id="770" name="Google Shape;770;p82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1" name="Google Shape;771;p82"/>
          <p:cNvSpPr txBox="1"/>
          <p:nvPr>
            <p:ph idx="1" type="subTitle"/>
          </p:nvPr>
        </p:nvSpPr>
        <p:spPr>
          <a:xfrm flipH="1">
            <a:off x="5941475" y="3799313"/>
            <a:ext cx="18216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Hence the name</a:t>
            </a:r>
            <a:endParaRPr/>
          </a:p>
        </p:txBody>
      </p:sp>
      <p:sp>
        <p:nvSpPr>
          <p:cNvPr id="772" name="Google Shape;772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3"/>
          <p:cNvSpPr txBox="1"/>
          <p:nvPr>
            <p:ph type="title"/>
          </p:nvPr>
        </p:nvSpPr>
        <p:spPr>
          <a:xfrm>
            <a:off x="145750" y="-74325"/>
            <a:ext cx="39444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Cold Diffusion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</p:txBody>
      </p:sp>
      <p:pic>
        <p:nvPicPr>
          <p:cNvPr id="778" name="Google Shape;778;p83"/>
          <p:cNvPicPr preferRelativeResize="0"/>
          <p:nvPr/>
        </p:nvPicPr>
        <p:blipFill rotWithShape="1">
          <a:blip r:embed="rId3">
            <a:alphaModFix/>
          </a:blip>
          <a:srcRect b="16359" l="0" r="0" t="0"/>
          <a:stretch/>
        </p:blipFill>
        <p:spPr>
          <a:xfrm>
            <a:off x="2210775" y="1091848"/>
            <a:ext cx="5161650" cy="298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79" name="Google Shape;779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0" name="Google Shape;780;p83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Cold Diffusion: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Inverting Arbitrary Image Transforms without Noise, Bansal et al., NeurIPS 2023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5" name="Google Shape;785;p84"/>
          <p:cNvGrpSpPr/>
          <p:nvPr/>
        </p:nvGrpSpPr>
        <p:grpSpPr>
          <a:xfrm>
            <a:off x="5615428" y="3318425"/>
            <a:ext cx="2473709" cy="392083"/>
            <a:chOff x="1931925" y="3072929"/>
            <a:chExt cx="3717627" cy="452700"/>
          </a:xfrm>
        </p:grpSpPr>
        <p:sp>
          <p:nvSpPr>
            <p:cNvPr id="786" name="Google Shape;786;p84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787" name="Google Shape;787;p84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grpSp>
        <p:nvGrpSpPr>
          <p:cNvPr id="788" name="Google Shape;788;p84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789" name="Google Shape;789;p84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0" name="Google Shape;790;p84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91" name="Google Shape;791;p84"/>
          <p:cNvSpPr txBox="1"/>
          <p:nvPr>
            <p:ph type="title"/>
          </p:nvPr>
        </p:nvSpPr>
        <p:spPr>
          <a:xfrm flipH="1">
            <a:off x="4883925" y="2375700"/>
            <a:ext cx="3205200" cy="87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endParaRPr/>
          </a:p>
        </p:txBody>
      </p:sp>
      <p:sp>
        <p:nvSpPr>
          <p:cNvPr id="792" name="Google Shape;792;p84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93" name="Google Shape;793;p84"/>
          <p:cNvSpPr txBox="1"/>
          <p:nvPr>
            <p:ph idx="1" type="subTitle"/>
          </p:nvPr>
        </p:nvSpPr>
        <p:spPr>
          <a:xfrm flipH="1">
            <a:off x="5739000" y="3318400"/>
            <a:ext cx="21483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 and Sampling</a:t>
            </a:r>
            <a:endParaRPr/>
          </a:p>
        </p:txBody>
      </p:sp>
      <p:sp>
        <p:nvSpPr>
          <p:cNvPr id="794" name="Google Shape;79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800" name="Google Shape;80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9139" y="1987625"/>
            <a:ext cx="6065724" cy="24911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85"/>
          <p:cNvSpPr/>
          <p:nvPr/>
        </p:nvSpPr>
        <p:spPr>
          <a:xfrm>
            <a:off x="547450" y="994750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Similar to DDPM by Ho, et al.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02" name="Google Shape;80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6"/>
          <p:cNvSpPr txBox="1"/>
          <p:nvPr>
            <p:ph type="title"/>
          </p:nvPr>
        </p:nvSpPr>
        <p:spPr>
          <a:xfrm>
            <a:off x="217350" y="75325"/>
            <a:ext cx="4292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</p:txBody>
      </p:sp>
      <p:sp>
        <p:nvSpPr>
          <p:cNvPr id="808" name="Google Shape;808;p86"/>
          <p:cNvSpPr/>
          <p:nvPr/>
        </p:nvSpPr>
        <p:spPr>
          <a:xfrm>
            <a:off x="567000" y="10200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Alternates between D and R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09" name="Google Shape;80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464" y="1837944"/>
            <a:ext cx="3496374" cy="19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6"/>
          <p:cNvPicPr preferRelativeResize="0"/>
          <p:nvPr/>
        </p:nvPicPr>
        <p:blipFill rotWithShape="1">
          <a:blip r:embed="rId4">
            <a:alphaModFix/>
          </a:blip>
          <a:srcRect b="0" l="14436" r="15988" t="4933"/>
          <a:stretch/>
        </p:blipFill>
        <p:spPr>
          <a:xfrm>
            <a:off x="5084064" y="1266418"/>
            <a:ext cx="3218688" cy="322788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7"/>
          <p:cNvSpPr txBox="1"/>
          <p:nvPr>
            <p:ph type="title"/>
          </p:nvPr>
        </p:nvSpPr>
        <p:spPr>
          <a:xfrm>
            <a:off x="217350" y="75325"/>
            <a:ext cx="4292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</p:txBody>
      </p:sp>
      <p:sp>
        <p:nvSpPr>
          <p:cNvPr id="817" name="Google Shape;817;p87"/>
          <p:cNvSpPr/>
          <p:nvPr/>
        </p:nvSpPr>
        <p:spPr>
          <a:xfrm>
            <a:off x="567000" y="10200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Alternates between D and R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18" name="Google Shape;8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100" y="1842275"/>
            <a:ext cx="3496374" cy="19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7"/>
          <p:cNvPicPr preferRelativeResize="0"/>
          <p:nvPr/>
        </p:nvPicPr>
        <p:blipFill rotWithShape="1">
          <a:blip r:embed="rId4">
            <a:alphaModFix/>
          </a:blip>
          <a:srcRect b="2939" l="14301" r="15934" t="8258"/>
          <a:stretch/>
        </p:blipFill>
        <p:spPr>
          <a:xfrm>
            <a:off x="5084064" y="1375068"/>
            <a:ext cx="3218688" cy="3035808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3" name="Google Shape;623;p70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624" name="Google Shape;624;p70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25" name="Google Shape;625;p70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26" name="Google Shape;626;p70"/>
          <p:cNvSpPr txBox="1"/>
          <p:nvPr>
            <p:ph type="title"/>
          </p:nvPr>
        </p:nvSpPr>
        <p:spPr>
          <a:xfrm flipH="1">
            <a:off x="2487825" y="2036300"/>
            <a:ext cx="51441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Diffusion and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70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28" name="Google Shape;628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88"/>
          <p:cNvSpPr txBox="1"/>
          <p:nvPr>
            <p:ph type="title"/>
          </p:nvPr>
        </p:nvSpPr>
        <p:spPr>
          <a:xfrm>
            <a:off x="217350" y="75325"/>
            <a:ext cx="4292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</p:txBody>
      </p:sp>
      <p:sp>
        <p:nvSpPr>
          <p:cNvPr id="826" name="Google Shape;826;p88"/>
          <p:cNvSpPr/>
          <p:nvPr/>
        </p:nvSpPr>
        <p:spPr>
          <a:xfrm>
            <a:off x="567000" y="10200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Alternates between D and R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27" name="Google Shape;827;p88"/>
          <p:cNvPicPr preferRelativeResize="0"/>
          <p:nvPr/>
        </p:nvPicPr>
        <p:blipFill rotWithShape="1">
          <a:blip r:embed="rId3">
            <a:alphaModFix/>
          </a:blip>
          <a:srcRect b="0" l="-2120" r="2119" t="0"/>
          <a:stretch/>
        </p:blipFill>
        <p:spPr>
          <a:xfrm>
            <a:off x="5004300" y="1389950"/>
            <a:ext cx="3191425" cy="29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825" y="1795875"/>
            <a:ext cx="3646813" cy="1957975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9"/>
          <p:cNvSpPr txBox="1"/>
          <p:nvPr>
            <p:ph type="title"/>
          </p:nvPr>
        </p:nvSpPr>
        <p:spPr>
          <a:xfrm>
            <a:off x="217350" y="75325"/>
            <a:ext cx="42924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</p:txBody>
      </p:sp>
      <p:sp>
        <p:nvSpPr>
          <p:cNvPr id="835" name="Google Shape;835;p89"/>
          <p:cNvSpPr/>
          <p:nvPr/>
        </p:nvSpPr>
        <p:spPr>
          <a:xfrm>
            <a:off x="567000" y="10200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Alternates between D and R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36" name="Google Shape;83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75" y="1389950"/>
            <a:ext cx="3191425" cy="297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8425" y="1795875"/>
            <a:ext cx="3456387" cy="20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0"/>
          <p:cNvSpPr txBox="1"/>
          <p:nvPr>
            <p:ph type="title"/>
          </p:nvPr>
        </p:nvSpPr>
        <p:spPr>
          <a:xfrm>
            <a:off x="217350" y="75325"/>
            <a:ext cx="43317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90"/>
          <p:cNvSpPr/>
          <p:nvPr/>
        </p:nvSpPr>
        <p:spPr>
          <a:xfrm>
            <a:off x="1024200" y="1020025"/>
            <a:ext cx="1136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51CA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Noise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45" name="Google Shape;84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86" y="1077202"/>
            <a:ext cx="379725" cy="33745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91"/>
          <p:cNvSpPr txBox="1"/>
          <p:nvPr>
            <p:ph type="title"/>
          </p:nvPr>
        </p:nvSpPr>
        <p:spPr>
          <a:xfrm>
            <a:off x="217350" y="75325"/>
            <a:ext cx="43317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91"/>
          <p:cNvSpPr/>
          <p:nvPr/>
        </p:nvSpPr>
        <p:spPr>
          <a:xfrm>
            <a:off x="1024200" y="1020025"/>
            <a:ext cx="1136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51CA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Noise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53" name="Google Shape;853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86" y="1077202"/>
            <a:ext cx="379725" cy="3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50" y="1610600"/>
            <a:ext cx="300125" cy="3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55" name="Google Shape;855;p91"/>
          <p:cNvSpPr/>
          <p:nvPr/>
        </p:nvSpPr>
        <p:spPr>
          <a:xfrm>
            <a:off x="1024200" y="1553425"/>
            <a:ext cx="32802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Blur, down-sampling, masking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56" name="Google Shape;856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2"/>
          <p:cNvSpPr txBox="1"/>
          <p:nvPr>
            <p:ph type="title"/>
          </p:nvPr>
        </p:nvSpPr>
        <p:spPr>
          <a:xfrm>
            <a:off x="217350" y="75325"/>
            <a:ext cx="43317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Sampling/Generation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92"/>
          <p:cNvSpPr/>
          <p:nvPr/>
        </p:nvSpPr>
        <p:spPr>
          <a:xfrm>
            <a:off x="1024200" y="1020025"/>
            <a:ext cx="1136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51CA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Noise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63" name="Google Shape;86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486" y="1077202"/>
            <a:ext cx="379725" cy="33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50" y="1610600"/>
            <a:ext cx="300125" cy="3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92"/>
          <p:cNvSpPr/>
          <p:nvPr/>
        </p:nvSpPr>
        <p:spPr>
          <a:xfrm>
            <a:off x="1024200" y="1553425"/>
            <a:ext cx="32802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Blur, down-sampling, </a:t>
            </a: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masking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866" name="Google Shape;866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6325" y="1864275"/>
            <a:ext cx="3777974" cy="2833481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3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3" name="Google Shape;873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600" y="1661800"/>
            <a:ext cx="2977300" cy="220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3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75" name="Google Shape;875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94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44" y="1664208"/>
            <a:ext cx="2977300" cy="2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1799" y="1408175"/>
            <a:ext cx="3415836" cy="32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94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84" name="Google Shape;88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5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0" name="Google Shape;890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8" y="1408176"/>
            <a:ext cx="3419856" cy="322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5300" y="1666200"/>
            <a:ext cx="2753000" cy="2176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95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893" name="Google Shape;89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6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9" name="Google Shape;89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8" y="1408176"/>
            <a:ext cx="3419856" cy="322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0750" y="1664200"/>
            <a:ext cx="2747986" cy="21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96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02" name="Google Shape;902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7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8" y="1408176"/>
            <a:ext cx="3419856" cy="322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4550" y="1613025"/>
            <a:ext cx="2899115" cy="22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97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11" name="Google Shape;911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71"/>
          <p:cNvSpPr txBox="1"/>
          <p:nvPr>
            <p:ph type="title"/>
          </p:nvPr>
        </p:nvSpPr>
        <p:spPr>
          <a:xfrm>
            <a:off x="-152400" y="-250"/>
            <a:ext cx="4149600" cy="7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Diffusion Models</a:t>
            </a:r>
            <a:endParaRPr sz="3500"/>
          </a:p>
        </p:txBody>
      </p:sp>
      <p:pic>
        <p:nvPicPr>
          <p:cNvPr id="635" name="Google Shape;635;p71"/>
          <p:cNvPicPr preferRelativeResize="0"/>
          <p:nvPr/>
        </p:nvPicPr>
        <p:blipFill rotWithShape="1">
          <a:blip r:embed="rId3">
            <a:alphaModFix/>
          </a:blip>
          <a:srcRect b="3725" l="7341" r="7392" t="9439"/>
          <a:stretch/>
        </p:blipFill>
        <p:spPr>
          <a:xfrm>
            <a:off x="3001337" y="1952025"/>
            <a:ext cx="3141325" cy="23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71"/>
          <p:cNvSpPr/>
          <p:nvPr/>
        </p:nvSpPr>
        <p:spPr>
          <a:xfrm>
            <a:off x="902525" y="1123400"/>
            <a:ext cx="27258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Simulates a random walk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98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7" name="Google Shape;917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8" y="1408176"/>
            <a:ext cx="3419856" cy="322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025" y="1688400"/>
            <a:ext cx="2774825" cy="211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98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20" name="Google Shape;920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99"/>
          <p:cNvSpPr txBox="1"/>
          <p:nvPr>
            <p:ph type="title"/>
          </p:nvPr>
        </p:nvSpPr>
        <p:spPr>
          <a:xfrm>
            <a:off x="217350" y="75325"/>
            <a:ext cx="26580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TACoS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1808" y="1408176"/>
            <a:ext cx="3419856" cy="321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4025" y="1664200"/>
            <a:ext cx="2840282" cy="21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p99"/>
          <p:cNvSpPr/>
          <p:nvPr/>
        </p:nvSpPr>
        <p:spPr>
          <a:xfrm>
            <a:off x="635450" y="981275"/>
            <a:ext cx="4959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Transformation Agnostic Cold Sampling (TACoS)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29" name="Google Shape;929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100"/>
          <p:cNvSpPr txBox="1"/>
          <p:nvPr>
            <p:ph type="title"/>
          </p:nvPr>
        </p:nvSpPr>
        <p:spPr>
          <a:xfrm>
            <a:off x="217350" y="75325"/>
            <a:ext cx="3138600" cy="66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Advantages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00"/>
          <p:cNvSpPr/>
          <p:nvPr/>
        </p:nvSpPr>
        <p:spPr>
          <a:xfrm>
            <a:off x="712325" y="9524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Much more stable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36" name="Google Shape;936;p100"/>
          <p:cNvSpPr/>
          <p:nvPr/>
        </p:nvSpPr>
        <p:spPr>
          <a:xfrm>
            <a:off x="712325" y="148582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Better </a:t>
            </a: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reconstructions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937" name="Google Shape;937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6425" y="2403525"/>
            <a:ext cx="6210300" cy="1162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9" name="Google Shape;939;p100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Cold Diffusion: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Inverting Arbitrary Image Transforms without Noise, Bansal et al., NeurIPS 2023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4" name="Google Shape;944;p101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945" name="Google Shape;945;p101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6" name="Google Shape;946;p101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7" name="Google Shape;947;p101"/>
          <p:cNvSpPr txBox="1"/>
          <p:nvPr>
            <p:ph type="title"/>
          </p:nvPr>
        </p:nvSpPr>
        <p:spPr>
          <a:xfrm flipH="1">
            <a:off x="3830625" y="2036300"/>
            <a:ext cx="43347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Examples</a:t>
            </a:r>
            <a:endParaRPr/>
          </a:p>
        </p:txBody>
      </p:sp>
      <p:sp>
        <p:nvSpPr>
          <p:cNvPr id="948" name="Google Shape;948;p101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949" name="Google Shape;949;p101"/>
          <p:cNvGrpSpPr/>
          <p:nvPr/>
        </p:nvGrpSpPr>
        <p:grpSpPr>
          <a:xfrm>
            <a:off x="5474422" y="4169182"/>
            <a:ext cx="2670743" cy="392083"/>
            <a:chOff x="1931925" y="3072929"/>
            <a:chExt cx="3717627" cy="452700"/>
          </a:xfrm>
        </p:grpSpPr>
        <p:sp>
          <p:nvSpPr>
            <p:cNvPr id="950" name="Google Shape;950;p101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951" name="Google Shape;951;p101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grpSp>
        <p:nvGrpSpPr>
          <p:cNvPr id="952" name="Google Shape;952;p101"/>
          <p:cNvGrpSpPr/>
          <p:nvPr/>
        </p:nvGrpSpPr>
        <p:grpSpPr>
          <a:xfrm>
            <a:off x="5474422" y="3715257"/>
            <a:ext cx="2670743" cy="392083"/>
            <a:chOff x="1931925" y="3072929"/>
            <a:chExt cx="3717627" cy="452700"/>
          </a:xfrm>
        </p:grpSpPr>
        <p:sp>
          <p:nvSpPr>
            <p:cNvPr id="953" name="Google Shape;953;p101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954" name="Google Shape;954;p101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sp>
        <p:nvSpPr>
          <p:cNvPr id="955" name="Google Shape;955;p101"/>
          <p:cNvSpPr txBox="1"/>
          <p:nvPr>
            <p:ph idx="1" type="subTitle"/>
          </p:nvPr>
        </p:nvSpPr>
        <p:spPr>
          <a:xfrm flipH="1">
            <a:off x="5674275" y="3715225"/>
            <a:ext cx="2304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Conditional Generation</a:t>
            </a:r>
            <a:endParaRPr/>
          </a:p>
        </p:txBody>
      </p:sp>
      <p:sp>
        <p:nvSpPr>
          <p:cNvPr id="956" name="Google Shape;956;p101"/>
          <p:cNvSpPr txBox="1"/>
          <p:nvPr>
            <p:ph idx="1" type="subTitle"/>
          </p:nvPr>
        </p:nvSpPr>
        <p:spPr>
          <a:xfrm flipH="1">
            <a:off x="6001875" y="4169113"/>
            <a:ext cx="164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Cold Generation</a:t>
            </a:r>
            <a:endParaRPr/>
          </a:p>
        </p:txBody>
      </p:sp>
      <p:sp>
        <p:nvSpPr>
          <p:cNvPr id="957" name="Google Shape;957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02"/>
          <p:cNvSpPr txBox="1"/>
          <p:nvPr>
            <p:ph type="title"/>
          </p:nvPr>
        </p:nvSpPr>
        <p:spPr>
          <a:xfrm>
            <a:off x="76200" y="58900"/>
            <a:ext cx="45822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Dataset</a:t>
            </a:r>
            <a:endParaRPr sz="2500"/>
          </a:p>
        </p:txBody>
      </p:sp>
      <p:sp>
        <p:nvSpPr>
          <p:cNvPr id="963" name="Google Shape;963;p102"/>
          <p:cNvSpPr/>
          <p:nvPr/>
        </p:nvSpPr>
        <p:spPr>
          <a:xfrm>
            <a:off x="804375" y="1130475"/>
            <a:ext cx="14316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MNIST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64" name="Google Shape;964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102"/>
          <p:cNvSpPr/>
          <p:nvPr/>
        </p:nvSpPr>
        <p:spPr>
          <a:xfrm>
            <a:off x="776400" y="1650050"/>
            <a:ext cx="14316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CIFAR-10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66" name="Google Shape;966;p102"/>
          <p:cNvSpPr/>
          <p:nvPr/>
        </p:nvSpPr>
        <p:spPr>
          <a:xfrm>
            <a:off x="776400" y="2169625"/>
            <a:ext cx="14316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CelebA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03"/>
          <p:cNvSpPr txBox="1"/>
          <p:nvPr>
            <p:ph type="title"/>
          </p:nvPr>
        </p:nvSpPr>
        <p:spPr>
          <a:xfrm>
            <a:off x="76200" y="58900"/>
            <a:ext cx="45822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Metrics</a:t>
            </a:r>
            <a:endParaRPr sz="2500"/>
          </a:p>
        </p:txBody>
      </p:sp>
      <p:sp>
        <p:nvSpPr>
          <p:cNvPr id="972" name="Google Shape;972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3" name="Google Shape;973;p103"/>
          <p:cNvSpPr/>
          <p:nvPr/>
        </p:nvSpPr>
        <p:spPr>
          <a:xfrm>
            <a:off x="728175" y="901875"/>
            <a:ext cx="35772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Fréchet Inception Distance (FID)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74" name="Google Shape;974;p103"/>
          <p:cNvSpPr/>
          <p:nvPr/>
        </p:nvSpPr>
        <p:spPr>
          <a:xfrm>
            <a:off x="700200" y="1421450"/>
            <a:ext cx="42213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Structural Similarity Index Measure (SSIM)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75" name="Google Shape;975;p103"/>
          <p:cNvSpPr/>
          <p:nvPr/>
        </p:nvSpPr>
        <p:spPr>
          <a:xfrm>
            <a:off x="700200" y="1941025"/>
            <a:ext cx="35772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oboto"/>
                <a:ea typeface="Roboto"/>
                <a:cs typeface="Roboto"/>
                <a:sym typeface="Roboto"/>
              </a:rPr>
              <a:t>Root Mean Squared Error (RMSE)</a:t>
            </a:r>
            <a:endParaRPr sz="175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104"/>
          <p:cNvSpPr txBox="1"/>
          <p:nvPr>
            <p:ph type="title"/>
          </p:nvPr>
        </p:nvSpPr>
        <p:spPr>
          <a:xfrm>
            <a:off x="76200" y="58900"/>
            <a:ext cx="4582200" cy="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Conditional Generation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(Blur)</a:t>
            </a:r>
            <a:endParaRPr sz="2500"/>
          </a:p>
        </p:txBody>
      </p:sp>
      <p:pic>
        <p:nvPicPr>
          <p:cNvPr id="981" name="Google Shape;981;p104" title="[10,10,10,&quot;https://www.codecogs.com/eqnedit.php?latex=x_t%20%3D%20%20G_%7Bt%7D%20*%20x_%7Bt-1%7D%20%3D%20G_%7Bt%7D%20*%20G_%7Bt-1%7D%20*%20%5Ctext%7B%20.%20.%20.%20.%20.%20%7D%20*%20x_%7B0%7D%20%3D%20D(x_%7B0%7D%2Ct)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350" y="1997225"/>
            <a:ext cx="6954472" cy="3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104"/>
          <p:cNvPicPr preferRelativeResize="0"/>
          <p:nvPr/>
        </p:nvPicPr>
        <p:blipFill rotWithShape="1">
          <a:blip r:embed="rId4">
            <a:alphaModFix/>
          </a:blip>
          <a:srcRect b="28361" l="0" r="0" t="0"/>
          <a:stretch/>
        </p:blipFill>
        <p:spPr>
          <a:xfrm>
            <a:off x="1429775" y="2827800"/>
            <a:ext cx="6667500" cy="15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104"/>
          <p:cNvSpPr/>
          <p:nvPr/>
        </p:nvSpPr>
        <p:spPr>
          <a:xfrm>
            <a:off x="804375" y="113047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Gaussian blur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84" name="Google Shape;984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5" name="Google Shape;985;p104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Cold Diffusion: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Inverting Arbitrary Image Transforms without Noise, Bansal et al., NeurIPS 2023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05"/>
          <p:cNvSpPr txBox="1"/>
          <p:nvPr>
            <p:ph type="title"/>
          </p:nvPr>
        </p:nvSpPr>
        <p:spPr>
          <a:xfrm>
            <a:off x="184325" y="69600"/>
            <a:ext cx="42633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Conditional Generation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(Down-sampling)</a:t>
            </a:r>
            <a:endParaRPr sz="2500"/>
          </a:p>
        </p:txBody>
      </p:sp>
      <p:pic>
        <p:nvPicPr>
          <p:cNvPr id="991" name="Google Shape;991;p105"/>
          <p:cNvPicPr preferRelativeResize="0"/>
          <p:nvPr/>
        </p:nvPicPr>
        <p:blipFill rotWithShape="1">
          <a:blip r:embed="rId3">
            <a:alphaModFix/>
          </a:blip>
          <a:srcRect b="28248" l="0" r="0" t="0"/>
          <a:stretch/>
        </p:blipFill>
        <p:spPr>
          <a:xfrm>
            <a:off x="1382400" y="1877525"/>
            <a:ext cx="6379199" cy="15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p105"/>
          <p:cNvSpPr/>
          <p:nvPr/>
        </p:nvSpPr>
        <p:spPr>
          <a:xfrm>
            <a:off x="804375" y="113047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Gaussian Pyramid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993" name="Google Shape;993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4" name="Google Shape;994;p105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Cold Diffusion: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Inverting Arbitrary Image Transforms without Noise, Bansal et al., NeurIPS 2023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6"/>
          <p:cNvSpPr txBox="1"/>
          <p:nvPr>
            <p:ph type="title"/>
          </p:nvPr>
        </p:nvSpPr>
        <p:spPr>
          <a:xfrm>
            <a:off x="217350" y="75325"/>
            <a:ext cx="42633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Cold Generation 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(Blur)</a:t>
            </a:r>
            <a:endParaRPr sz="4000"/>
          </a:p>
        </p:txBody>
      </p:sp>
      <p:pic>
        <p:nvPicPr>
          <p:cNvPr id="1000" name="Google Shape;1000;p106"/>
          <p:cNvPicPr preferRelativeResize="0"/>
          <p:nvPr/>
        </p:nvPicPr>
        <p:blipFill rotWithShape="1">
          <a:blip r:embed="rId3">
            <a:alphaModFix/>
          </a:blip>
          <a:srcRect b="19801" l="0" r="0" t="0"/>
          <a:stretch/>
        </p:blipFill>
        <p:spPr>
          <a:xfrm>
            <a:off x="1273150" y="2031150"/>
            <a:ext cx="6704950" cy="21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106"/>
          <p:cNvSpPr/>
          <p:nvPr/>
        </p:nvSpPr>
        <p:spPr>
          <a:xfrm>
            <a:off x="956775" y="1130475"/>
            <a:ext cx="3141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Noise needed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002" name="Google Shape;100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825" y="1130476"/>
            <a:ext cx="451799" cy="451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4" name="Google Shape;1004;p106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Cold Diffusion: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Inverting Arbitrary Image Transforms without Noise, Bansal et al., NeurIPS 2023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107"/>
          <p:cNvSpPr txBox="1"/>
          <p:nvPr>
            <p:ph type="title"/>
          </p:nvPr>
        </p:nvSpPr>
        <p:spPr>
          <a:xfrm>
            <a:off x="217350" y="75325"/>
            <a:ext cx="42633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(Summary)</a:t>
            </a:r>
            <a:endParaRPr sz="4000"/>
          </a:p>
        </p:txBody>
      </p:sp>
      <p:sp>
        <p:nvSpPr>
          <p:cNvPr id="1010" name="Google Shape;1010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1" name="Google Shape;101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812" y="1277474"/>
            <a:ext cx="6450376" cy="143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800" y="3029800"/>
            <a:ext cx="6450400" cy="133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p107"/>
          <p:cNvSpPr/>
          <p:nvPr/>
        </p:nvSpPr>
        <p:spPr>
          <a:xfrm>
            <a:off x="1218075" y="993925"/>
            <a:ext cx="1302000" cy="301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Gaussian blur</a:t>
            </a:r>
            <a:endParaRPr sz="10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14" name="Google Shape;1014;p107"/>
          <p:cNvSpPr/>
          <p:nvPr/>
        </p:nvSpPr>
        <p:spPr>
          <a:xfrm>
            <a:off x="1141875" y="2746525"/>
            <a:ext cx="1450800" cy="3015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Downsampling</a:t>
            </a:r>
            <a:endParaRPr sz="105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DN media" id="642" name="Google Shape;64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0" y="926300"/>
            <a:ext cx="2561375" cy="25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72"/>
          <p:cNvSpPr/>
          <p:nvPr/>
        </p:nvSpPr>
        <p:spPr>
          <a:xfrm>
            <a:off x="673925" y="1047200"/>
            <a:ext cx="3209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Image synthesis/restoration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44" name="Google Shape;644;p72"/>
          <p:cNvSpPr txBox="1"/>
          <p:nvPr>
            <p:ph type="title"/>
          </p:nvPr>
        </p:nvSpPr>
        <p:spPr>
          <a:xfrm>
            <a:off x="0" y="0"/>
            <a:ext cx="3075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Generation</a:t>
            </a:r>
            <a:endParaRPr sz="4000"/>
          </a:p>
        </p:txBody>
      </p:sp>
      <p:sp>
        <p:nvSpPr>
          <p:cNvPr id="645" name="Google Shape;645;p72"/>
          <p:cNvSpPr txBox="1"/>
          <p:nvPr/>
        </p:nvSpPr>
        <p:spPr>
          <a:xfrm>
            <a:off x="292675" y="4777300"/>
            <a:ext cx="903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credit: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r/OpenAI (Reddit)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8"/>
          <p:cNvSpPr txBox="1"/>
          <p:nvPr>
            <p:ph type="title"/>
          </p:nvPr>
        </p:nvSpPr>
        <p:spPr>
          <a:xfrm>
            <a:off x="217350" y="75325"/>
            <a:ext cx="4263300" cy="9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(Summary)</a:t>
            </a:r>
            <a:endParaRPr sz="4000"/>
          </a:p>
        </p:txBody>
      </p:sp>
      <p:sp>
        <p:nvSpPr>
          <p:cNvPr id="1020" name="Google Shape;1020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1" name="Google Shape;1021;p108"/>
          <p:cNvPicPr preferRelativeResize="0"/>
          <p:nvPr/>
        </p:nvPicPr>
        <p:blipFill rotWithShape="1">
          <a:blip r:embed="rId3">
            <a:alphaModFix/>
          </a:blip>
          <a:srcRect b="0" l="53218" r="-2659" t="0"/>
          <a:stretch/>
        </p:blipFill>
        <p:spPr>
          <a:xfrm>
            <a:off x="2256500" y="1876275"/>
            <a:ext cx="4631000" cy="1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08"/>
          <p:cNvSpPr/>
          <p:nvPr/>
        </p:nvSpPr>
        <p:spPr>
          <a:xfrm>
            <a:off x="991225" y="1284800"/>
            <a:ext cx="2562000" cy="4410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Cold Generation: Blur</a:t>
            </a:r>
            <a:endParaRPr sz="135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109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1028" name="Google Shape;1028;p109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29" name="Google Shape;1029;p109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30" name="Google Shape;1030;p109"/>
          <p:cNvSpPr txBox="1"/>
          <p:nvPr>
            <p:ph type="title"/>
          </p:nvPr>
        </p:nvSpPr>
        <p:spPr>
          <a:xfrm flipH="1">
            <a:off x="3830625" y="2036300"/>
            <a:ext cx="43347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</a:t>
            </a:r>
            <a:endParaRPr/>
          </a:p>
        </p:txBody>
      </p:sp>
      <p:sp>
        <p:nvSpPr>
          <p:cNvPr id="1031" name="Google Shape;1031;p109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1032" name="Google Shape;1032;p109"/>
          <p:cNvGrpSpPr/>
          <p:nvPr/>
        </p:nvGrpSpPr>
        <p:grpSpPr>
          <a:xfrm>
            <a:off x="5474422" y="4169182"/>
            <a:ext cx="2670743" cy="392083"/>
            <a:chOff x="1931925" y="3072929"/>
            <a:chExt cx="3717627" cy="452700"/>
          </a:xfrm>
        </p:grpSpPr>
        <p:sp>
          <p:nvSpPr>
            <p:cNvPr id="1033" name="Google Shape;1033;p109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1034" name="Google Shape;1034;p109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grpSp>
        <p:nvGrpSpPr>
          <p:cNvPr id="1035" name="Google Shape;1035;p109"/>
          <p:cNvGrpSpPr/>
          <p:nvPr/>
        </p:nvGrpSpPr>
        <p:grpSpPr>
          <a:xfrm>
            <a:off x="5474422" y="3715257"/>
            <a:ext cx="2670743" cy="392083"/>
            <a:chOff x="1931925" y="3072929"/>
            <a:chExt cx="3717627" cy="452700"/>
          </a:xfrm>
        </p:grpSpPr>
        <p:sp>
          <p:nvSpPr>
            <p:cNvPr id="1036" name="Google Shape;1036;p109"/>
            <p:cNvSpPr/>
            <p:nvPr/>
          </p:nvSpPr>
          <p:spPr>
            <a:xfrm>
              <a:off x="1931925" y="3073463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sp>
          <p:nvSpPr>
            <p:cNvPr id="1037" name="Google Shape;1037;p109"/>
            <p:cNvSpPr/>
            <p:nvPr/>
          </p:nvSpPr>
          <p:spPr>
            <a:xfrm rot="-10799113">
              <a:off x="2160552" y="3073379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50"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</p:grpSp>
      <p:sp>
        <p:nvSpPr>
          <p:cNvPr id="1038" name="Google Shape;1038;p109"/>
          <p:cNvSpPr txBox="1"/>
          <p:nvPr>
            <p:ph idx="1" type="subTitle"/>
          </p:nvPr>
        </p:nvSpPr>
        <p:spPr>
          <a:xfrm flipH="1">
            <a:off x="5674275" y="3715225"/>
            <a:ext cx="23049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039" name="Google Shape;1039;p109"/>
          <p:cNvSpPr txBox="1"/>
          <p:nvPr>
            <p:ph idx="1" type="subTitle"/>
          </p:nvPr>
        </p:nvSpPr>
        <p:spPr>
          <a:xfrm flipH="1">
            <a:off x="6001875" y="4169113"/>
            <a:ext cx="1649700" cy="39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Problems</a:t>
            </a:r>
            <a:endParaRPr/>
          </a:p>
        </p:txBody>
      </p:sp>
      <p:sp>
        <p:nvSpPr>
          <p:cNvPr id="1040" name="Google Shape;104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0"/>
          <p:cNvSpPr txBox="1"/>
          <p:nvPr>
            <p:ph type="title"/>
          </p:nvPr>
        </p:nvSpPr>
        <p:spPr>
          <a:xfrm>
            <a:off x="-209080" y="0"/>
            <a:ext cx="4263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4000"/>
              <a:t>Improvements</a:t>
            </a:r>
            <a:endParaRPr sz="4000"/>
          </a:p>
        </p:txBody>
      </p:sp>
      <p:sp>
        <p:nvSpPr>
          <p:cNvPr id="1046" name="Google Shape;1046;p110"/>
          <p:cNvSpPr/>
          <p:nvPr/>
        </p:nvSpPr>
        <p:spPr>
          <a:xfrm>
            <a:off x="992700" y="1279050"/>
            <a:ext cx="2885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Restorations not faithful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47" name="Google Shape;1047;p110"/>
          <p:cNvSpPr/>
          <p:nvPr/>
        </p:nvSpPr>
        <p:spPr>
          <a:xfrm>
            <a:off x="3964500" y="1279050"/>
            <a:ext cx="4361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sng" cap="none" strike="noStrike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3"/>
              </a:rPr>
              <a:t>Reconstruction based Generative Models by Choi et al. (2023)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048" name="Google Shape;1048;p1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03375" y="2086775"/>
            <a:ext cx="2974849" cy="22870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11"/>
          <p:cNvSpPr txBox="1"/>
          <p:nvPr>
            <p:ph type="title"/>
          </p:nvPr>
        </p:nvSpPr>
        <p:spPr>
          <a:xfrm>
            <a:off x="-162180" y="0"/>
            <a:ext cx="42633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</a:pPr>
            <a:r>
              <a:rPr lang="en" sz="4000"/>
              <a:t>Improvements</a:t>
            </a:r>
            <a:endParaRPr sz="4000"/>
          </a:p>
        </p:txBody>
      </p:sp>
      <p:sp>
        <p:nvSpPr>
          <p:cNvPr id="1055" name="Google Shape;1055;p111"/>
          <p:cNvSpPr/>
          <p:nvPr/>
        </p:nvSpPr>
        <p:spPr>
          <a:xfrm>
            <a:off x="992700" y="1888650"/>
            <a:ext cx="2885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Knowledge of D required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56" name="Google Shape;1056;p111"/>
          <p:cNvSpPr/>
          <p:nvPr/>
        </p:nvSpPr>
        <p:spPr>
          <a:xfrm>
            <a:off x="3964500" y="1888650"/>
            <a:ext cx="2885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sng" cap="none" strike="noStrike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3"/>
              </a:rPr>
              <a:t>InDI by Delbracio et al.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1057" name="Google Shape;1057;p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3301" y="2569675"/>
            <a:ext cx="3369001" cy="223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9" name="Google Shape;1059;p111"/>
          <p:cNvSpPr/>
          <p:nvPr/>
        </p:nvSpPr>
        <p:spPr>
          <a:xfrm>
            <a:off x="992700" y="1279050"/>
            <a:ext cx="2885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none" cap="none" strike="noStrike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Restorations not faithful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60" name="Google Shape;1060;p111"/>
          <p:cNvSpPr/>
          <p:nvPr/>
        </p:nvSpPr>
        <p:spPr>
          <a:xfrm>
            <a:off x="3964500" y="1279050"/>
            <a:ext cx="4361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Arial"/>
              <a:buNone/>
            </a:pPr>
            <a:r>
              <a:rPr b="0" i="0" lang="en" sz="1450" u="sng" cap="none" strike="noStrike">
                <a:solidFill>
                  <a:schemeClr val="hlink"/>
                </a:solidFill>
                <a:latin typeface="Commissioner"/>
                <a:ea typeface="Commissioner"/>
                <a:cs typeface="Commissioner"/>
                <a:sym typeface="Commissioner"/>
                <a:hlinkClick r:id="rId5"/>
              </a:rPr>
              <a:t>Reconstruction based Generative Models by Choi et al.</a:t>
            </a:r>
            <a:endParaRPr b="0" i="0" sz="1450" u="none" cap="none" strike="noStrike">
              <a:solidFill>
                <a:srgbClr val="000000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12"/>
          <p:cNvSpPr txBox="1"/>
          <p:nvPr>
            <p:ph type="title"/>
          </p:nvPr>
        </p:nvSpPr>
        <p:spPr>
          <a:xfrm>
            <a:off x="70325" y="0"/>
            <a:ext cx="42633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Open questions</a:t>
            </a:r>
            <a:endParaRPr sz="4000"/>
          </a:p>
        </p:txBody>
      </p:sp>
      <p:sp>
        <p:nvSpPr>
          <p:cNvPr id="1066" name="Google Shape;1066;p112"/>
          <p:cNvSpPr/>
          <p:nvPr/>
        </p:nvSpPr>
        <p:spPr>
          <a:xfrm>
            <a:off x="992700" y="1279050"/>
            <a:ext cx="3770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Cannot remove noise completely??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67" name="Google Shape;1067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8" name="Google Shape;1068;p112"/>
          <p:cNvSpPr/>
          <p:nvPr/>
        </p:nvSpPr>
        <p:spPr>
          <a:xfrm>
            <a:off x="992700" y="1812450"/>
            <a:ext cx="3770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Efficiency??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69" name="Google Shape;1069;p112"/>
          <p:cNvSpPr/>
          <p:nvPr/>
        </p:nvSpPr>
        <p:spPr>
          <a:xfrm>
            <a:off x="992700" y="2345850"/>
            <a:ext cx="3770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Robustness??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13"/>
          <p:cNvSpPr txBox="1"/>
          <p:nvPr>
            <p:ph type="title"/>
          </p:nvPr>
        </p:nvSpPr>
        <p:spPr>
          <a:xfrm>
            <a:off x="948325" y="624375"/>
            <a:ext cx="48633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</a:t>
            </a:r>
            <a:endParaRPr sz="3000"/>
          </a:p>
        </p:txBody>
      </p:sp>
      <p:sp>
        <p:nvSpPr>
          <p:cNvPr id="1075" name="Google Shape;1075;p113"/>
          <p:cNvSpPr/>
          <p:nvPr/>
        </p:nvSpPr>
        <p:spPr>
          <a:xfrm>
            <a:off x="992700" y="1279050"/>
            <a:ext cx="27648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Noise is still necessary</a:t>
            </a:r>
            <a:endParaRPr sz="1450"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76" name="Google Shape;1076;p113"/>
          <p:cNvSpPr/>
          <p:nvPr/>
        </p:nvSpPr>
        <p:spPr>
          <a:xfrm>
            <a:off x="992700" y="1812450"/>
            <a:ext cx="31737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We can use other degradations</a:t>
            </a:r>
            <a:endParaRPr sz="145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1077" name="Google Shape;1077;p113"/>
          <p:cNvSpPr/>
          <p:nvPr/>
        </p:nvSpPr>
        <p:spPr>
          <a:xfrm>
            <a:off x="992700" y="2345850"/>
            <a:ext cx="36042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A0A0A"/>
                </a:solidFill>
                <a:latin typeface="Commissioner"/>
                <a:ea typeface="Commissioner"/>
                <a:cs typeface="Commissioner"/>
                <a:sym typeface="Commissioner"/>
              </a:rPr>
              <a:t>TACoS gives better reconstructions</a:t>
            </a:r>
            <a:endParaRPr sz="1450">
              <a:solidFill>
                <a:schemeClr val="dk1"/>
              </a:solidFill>
              <a:latin typeface="Commissioner"/>
              <a:ea typeface="Commissioner"/>
              <a:cs typeface="Commissioner"/>
              <a:sym typeface="Commissione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2" name="Google Shape;1082;p114"/>
          <p:cNvGrpSpPr/>
          <p:nvPr/>
        </p:nvGrpSpPr>
        <p:grpSpPr>
          <a:xfrm>
            <a:off x="0" y="0"/>
            <a:ext cx="9144000" cy="2571600"/>
            <a:chOff x="0" y="0"/>
            <a:chExt cx="9144000" cy="2571600"/>
          </a:xfrm>
        </p:grpSpPr>
        <p:sp>
          <p:nvSpPr>
            <p:cNvPr id="1083" name="Google Shape;1083;p114"/>
            <p:cNvSpPr/>
            <p:nvPr/>
          </p:nvSpPr>
          <p:spPr>
            <a:xfrm>
              <a:off x="0" y="840300"/>
              <a:ext cx="91440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84" name="Google Shape;1084;p114"/>
            <p:cNvCxnSpPr/>
            <p:nvPr/>
          </p:nvCxnSpPr>
          <p:spPr>
            <a:xfrm>
              <a:off x="283800" y="0"/>
              <a:ext cx="0" cy="25716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85" name="Google Shape;1085;p114"/>
          <p:cNvSpPr txBox="1"/>
          <p:nvPr>
            <p:ph idx="1" type="subTitle"/>
          </p:nvPr>
        </p:nvSpPr>
        <p:spPr>
          <a:xfrm>
            <a:off x="658700" y="1931831"/>
            <a:ext cx="7577700" cy="19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086" name="Google Shape;1086;p114"/>
          <p:cNvSpPr/>
          <p:nvPr/>
        </p:nvSpPr>
        <p:spPr>
          <a:xfrm>
            <a:off x="7703900" y="1071700"/>
            <a:ext cx="532500" cy="407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190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Golos Text"/>
              </a:rPr>
              <a:t>“</a:t>
            </a:r>
          </a:p>
        </p:txBody>
      </p:sp>
      <p:sp>
        <p:nvSpPr>
          <p:cNvPr id="1087" name="Google Shape;1087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" name="Google Shape;1092;p115"/>
          <p:cNvGrpSpPr/>
          <p:nvPr/>
        </p:nvGrpSpPr>
        <p:grpSpPr>
          <a:xfrm>
            <a:off x="0" y="-76350"/>
            <a:ext cx="9144000" cy="2834225"/>
            <a:chOff x="0" y="-150"/>
            <a:chExt cx="9144000" cy="2834225"/>
          </a:xfrm>
        </p:grpSpPr>
        <p:sp>
          <p:nvSpPr>
            <p:cNvPr id="1093" name="Google Shape;1093;p115"/>
            <p:cNvSpPr/>
            <p:nvPr/>
          </p:nvSpPr>
          <p:spPr>
            <a:xfrm>
              <a:off x="0" y="2259575"/>
              <a:ext cx="9144000" cy="5745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4" name="Google Shape;1094;p115"/>
            <p:cNvCxnSpPr/>
            <p:nvPr/>
          </p:nvCxnSpPr>
          <p:spPr>
            <a:xfrm rot="10800000">
              <a:off x="8430313" y="-150"/>
              <a:ext cx="0" cy="25722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5" name="Google Shape;1095;p115"/>
          <p:cNvSpPr txBox="1"/>
          <p:nvPr>
            <p:ph type="title"/>
          </p:nvPr>
        </p:nvSpPr>
        <p:spPr>
          <a:xfrm>
            <a:off x="2180400" y="530250"/>
            <a:ext cx="4783200" cy="110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1096" name="Google Shape;1096;p115"/>
          <p:cNvSpPr txBox="1"/>
          <p:nvPr>
            <p:ph idx="2" type="subTitle"/>
          </p:nvPr>
        </p:nvSpPr>
        <p:spPr>
          <a:xfrm>
            <a:off x="2654700" y="4111851"/>
            <a:ext cx="3834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keep this slide for attribution</a:t>
            </a:r>
            <a:endParaRPr/>
          </a:p>
        </p:txBody>
      </p:sp>
      <p:sp>
        <p:nvSpPr>
          <p:cNvPr id="1097" name="Google Shape;1097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6"/>
          <p:cNvSpPr txBox="1"/>
          <p:nvPr>
            <p:ph type="title"/>
          </p:nvPr>
        </p:nvSpPr>
        <p:spPr>
          <a:xfrm>
            <a:off x="402875" y="151450"/>
            <a:ext cx="31950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103" name="Google Shape;1103;p116"/>
          <p:cNvSpPr txBox="1"/>
          <p:nvPr>
            <p:ph idx="1" type="subTitle"/>
          </p:nvPr>
        </p:nvSpPr>
        <p:spPr>
          <a:xfrm>
            <a:off x="1086975" y="1089450"/>
            <a:ext cx="79797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Bansal, A., Borgnia, E., Chu, H., Li, J., Kazemi, H., Huang, F., Goldblum, M., Geiping, J., &amp; Goldstein, T. (2023).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Cold Diffusion: Inverting Arbitrary Image Transforms Without Noise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Neural Information Processing Systems, 32, 2023.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Delbracio, M., &amp; Milanfar, P. (2023). I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nversion by Direct Iteration: An Alternative to Denoising Diffusion for Image Restoration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Choi, J., Park, Y., &amp; Kang, M. (2023).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Restoration based Generative Models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Ho, J., Jain, A., &amp; Abbeel, P. (2020).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Denoising Diffusion Probabilistic Models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Advances in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Neural Information Processing Systems, 32, 2020.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Dhariwal, P., &amp; Nichol, A. (2021).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Diffusion Models Beat GANs on Image Synthesis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volume 34, 2021.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Roboto"/>
              <a:buAutoNum type="arabicPeriod"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Song,Y., &amp; Ermon, S (2019). </a:t>
            </a:r>
            <a:r>
              <a:rPr lang="en" sz="12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Generative modeling by estimating gradients of the data distribution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.Advances in Neural Information Processing Systems, 32, 2019.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DN media" id="651" name="Google Shape;6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0" y="926300"/>
            <a:ext cx="2561375" cy="25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850" y="1344225"/>
            <a:ext cx="2719798" cy="25772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3"/>
          <p:cNvSpPr/>
          <p:nvPr/>
        </p:nvSpPr>
        <p:spPr>
          <a:xfrm>
            <a:off x="673925" y="1047200"/>
            <a:ext cx="3209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Image synthesis/restoration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54" name="Google Shape;654;p73"/>
          <p:cNvSpPr/>
          <p:nvPr/>
        </p:nvSpPr>
        <p:spPr>
          <a:xfrm>
            <a:off x="902525" y="1558900"/>
            <a:ext cx="3209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Video generation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55" name="Google Shape;655;p73"/>
          <p:cNvSpPr txBox="1"/>
          <p:nvPr>
            <p:ph type="title"/>
          </p:nvPr>
        </p:nvSpPr>
        <p:spPr>
          <a:xfrm>
            <a:off x="0" y="0"/>
            <a:ext cx="3075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Generation</a:t>
            </a:r>
            <a:endParaRPr sz="4000"/>
          </a:p>
        </p:txBody>
      </p:sp>
      <p:sp>
        <p:nvSpPr>
          <p:cNvPr id="656" name="Google Shape;656;p73"/>
          <p:cNvSpPr txBox="1"/>
          <p:nvPr/>
        </p:nvSpPr>
        <p:spPr>
          <a:xfrm>
            <a:off x="344325" y="4777300"/>
            <a:ext cx="797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Video credit: </a:t>
            </a:r>
            <a:r>
              <a:rPr lang="en" sz="10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Yang Song’s talk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Diffusion and Score-Based Generative Models (youtube.com)</a:t>
            </a:r>
            <a:endParaRPr sz="1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CDN media" id="662" name="Google Shape;6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250" y="926300"/>
            <a:ext cx="2561375" cy="25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1850" y="1344225"/>
            <a:ext cx="2719798" cy="25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4"/>
          <p:cNvPicPr preferRelativeResize="0"/>
          <p:nvPr/>
        </p:nvPicPr>
        <p:blipFill rotWithShape="1">
          <a:blip r:embed="rId5">
            <a:alphaModFix/>
          </a:blip>
          <a:srcRect b="0" l="51162" r="0" t="0"/>
          <a:stretch/>
        </p:blipFill>
        <p:spPr>
          <a:xfrm>
            <a:off x="6087999" y="1873213"/>
            <a:ext cx="2561375" cy="24201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4"/>
          <p:cNvSpPr/>
          <p:nvPr/>
        </p:nvSpPr>
        <p:spPr>
          <a:xfrm>
            <a:off x="673925" y="1047200"/>
            <a:ext cx="3209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Image synthesis/restoration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66" name="Google Shape;666;p74"/>
          <p:cNvSpPr/>
          <p:nvPr/>
        </p:nvSpPr>
        <p:spPr>
          <a:xfrm>
            <a:off x="902525" y="1558900"/>
            <a:ext cx="32094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Video generation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67" name="Google Shape;667;p74"/>
          <p:cNvSpPr/>
          <p:nvPr/>
        </p:nvSpPr>
        <p:spPr>
          <a:xfrm>
            <a:off x="1133750" y="2057300"/>
            <a:ext cx="32829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Molecule generation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668" name="Google Shape;668;p74"/>
          <p:cNvSpPr txBox="1"/>
          <p:nvPr>
            <p:ph type="title"/>
          </p:nvPr>
        </p:nvSpPr>
        <p:spPr>
          <a:xfrm>
            <a:off x="0" y="0"/>
            <a:ext cx="3075300" cy="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Generation</a:t>
            </a:r>
            <a:endParaRPr sz="4000"/>
          </a:p>
        </p:txBody>
      </p:sp>
      <p:sp>
        <p:nvSpPr>
          <p:cNvPr id="669" name="Google Shape;669;p74"/>
          <p:cNvSpPr txBox="1"/>
          <p:nvPr/>
        </p:nvSpPr>
        <p:spPr>
          <a:xfrm>
            <a:off x="344325" y="4777300"/>
            <a:ext cx="7975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Video credit: </a:t>
            </a:r>
            <a:r>
              <a:rPr lang="en" sz="10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Equivariant Diffusion for Molecule Generation in 3D, Hoogeboom et al., ICML 2022 (Gif taken from Twitter (X))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4" name="Google Shape;674;p75"/>
          <p:cNvGrpSpPr/>
          <p:nvPr/>
        </p:nvGrpSpPr>
        <p:grpSpPr>
          <a:xfrm>
            <a:off x="6670200" y="0"/>
            <a:ext cx="2473800" cy="4131000"/>
            <a:chOff x="6670200" y="0"/>
            <a:chExt cx="2473800" cy="4131000"/>
          </a:xfrm>
        </p:grpSpPr>
        <p:sp>
          <p:nvSpPr>
            <p:cNvPr id="675" name="Google Shape;675;p75"/>
            <p:cNvSpPr/>
            <p:nvPr/>
          </p:nvSpPr>
          <p:spPr>
            <a:xfrm flipH="1">
              <a:off x="6670200" y="1012500"/>
              <a:ext cx="2473800" cy="8700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76" name="Google Shape;676;p75"/>
            <p:cNvCxnSpPr/>
            <p:nvPr/>
          </p:nvCxnSpPr>
          <p:spPr>
            <a:xfrm rot="10800000">
              <a:off x="8432750" y="0"/>
              <a:ext cx="0" cy="4131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7" name="Google Shape;677;p75"/>
          <p:cNvSpPr txBox="1"/>
          <p:nvPr>
            <p:ph type="title"/>
          </p:nvPr>
        </p:nvSpPr>
        <p:spPr>
          <a:xfrm flipH="1">
            <a:off x="2487825" y="2036300"/>
            <a:ext cx="5144100" cy="14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on Diffusion Principles</a:t>
            </a:r>
            <a:endParaRPr/>
          </a:p>
        </p:txBody>
      </p:sp>
      <p:sp>
        <p:nvSpPr>
          <p:cNvPr id="678" name="Google Shape;678;p75"/>
          <p:cNvSpPr txBox="1"/>
          <p:nvPr>
            <p:ph idx="2" type="title"/>
          </p:nvPr>
        </p:nvSpPr>
        <p:spPr>
          <a:xfrm flipH="1">
            <a:off x="6555825" y="1012500"/>
            <a:ext cx="1076100" cy="87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79" name="Google Shape;679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6"/>
          <p:cNvSpPr txBox="1"/>
          <p:nvPr>
            <p:ph type="title"/>
          </p:nvPr>
        </p:nvSpPr>
        <p:spPr>
          <a:xfrm>
            <a:off x="75725" y="0"/>
            <a:ext cx="3970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process</a:t>
            </a:r>
            <a:endParaRPr/>
          </a:p>
        </p:txBody>
      </p:sp>
      <p:sp>
        <p:nvSpPr>
          <p:cNvPr id="685" name="Google Shape;685;p76"/>
          <p:cNvSpPr/>
          <p:nvPr/>
        </p:nvSpPr>
        <p:spPr>
          <a:xfrm>
            <a:off x="521525" y="1727025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               :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686" name="Google Shape;686;p76" title="[10,10,10,&quot;https://www.codecogs.com/eqnedit.php?latex=x_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57" y="1896099"/>
            <a:ext cx="191768" cy="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6" title="[10,10,10,&quot;https://www.codecogs.com/eqnedit.php?latex=D(x_%7B0%7D%2C%20t)%20%3D%20x_%7Bt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00" y="1835525"/>
            <a:ext cx="1310250" cy="23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8" name="Google Shape;688;p76"/>
          <p:cNvGrpSpPr/>
          <p:nvPr/>
        </p:nvGrpSpPr>
        <p:grpSpPr>
          <a:xfrm>
            <a:off x="521525" y="1199600"/>
            <a:ext cx="3489000" cy="451800"/>
            <a:chOff x="978725" y="1047200"/>
            <a:chExt cx="3489000" cy="451800"/>
          </a:xfrm>
        </p:grpSpPr>
        <p:sp>
          <p:nvSpPr>
            <p:cNvPr id="689" name="Google Shape;689;p76"/>
            <p:cNvSpPr/>
            <p:nvPr/>
          </p:nvSpPr>
          <p:spPr>
            <a:xfrm>
              <a:off x="978725" y="1047200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Forward </a:t>
              </a:r>
              <a:r>
                <a:rPr b="1"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degradation</a:t>
              </a:r>
              <a:r>
                <a:rPr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 process (     )</a:t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pic>
          <p:nvPicPr>
            <p:cNvPr id="690" name="Google Shape;690;p76" title="[10,10,10,&quot;https://www.codecogs.com/eqnedit.php?latex=D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48150" y="1179075"/>
              <a:ext cx="167285" cy="1481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1" name="Google Shape;691;p76" title="[10,10,10,&quot;https://www.codecogs.com/eqnedit.php?latex=x_%7BT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500" y="3388425"/>
            <a:ext cx="205200" cy="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76"/>
          <p:cNvPicPr preferRelativeResize="0"/>
          <p:nvPr/>
        </p:nvPicPr>
        <p:blipFill rotWithShape="1">
          <a:blip r:embed="rId7">
            <a:alphaModFix/>
          </a:blip>
          <a:srcRect b="0" l="0" r="46406" t="0"/>
          <a:stretch/>
        </p:blipFill>
        <p:spPr>
          <a:xfrm>
            <a:off x="1925425" y="3056225"/>
            <a:ext cx="5282324" cy="74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76" title="[10,10,10,&quot;https://www.codecogs.com/eqnedit.php?latex=x_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32" y="3843799"/>
            <a:ext cx="191768" cy="12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4" name="Google Shape;694;p76"/>
          <p:cNvCxnSpPr/>
          <p:nvPr/>
        </p:nvCxnSpPr>
        <p:spPr>
          <a:xfrm flipH="1" rot="10800000">
            <a:off x="2277025" y="2942450"/>
            <a:ext cx="4586400" cy="24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95" name="Google Shape;695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9100" y="2872350"/>
            <a:ext cx="161167" cy="14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7" name="Google Shape;697;p76" title="[10,10,10,&quot;https://www.codecogs.com/eqnedit.php?latex=x_%7BT%7D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9500" y="3845625"/>
            <a:ext cx="205200" cy="12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7"/>
          <p:cNvSpPr txBox="1"/>
          <p:nvPr>
            <p:ph type="title"/>
          </p:nvPr>
        </p:nvSpPr>
        <p:spPr>
          <a:xfrm>
            <a:off x="75725" y="0"/>
            <a:ext cx="3970500" cy="8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of Diffusion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process</a:t>
            </a:r>
            <a:endParaRPr/>
          </a:p>
        </p:txBody>
      </p:sp>
      <p:sp>
        <p:nvSpPr>
          <p:cNvPr id="703" name="Google Shape;703;p77"/>
          <p:cNvSpPr/>
          <p:nvPr/>
        </p:nvSpPr>
        <p:spPr>
          <a:xfrm>
            <a:off x="521525" y="1727025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               :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704" name="Google Shape;704;p77" title="[10,10,10,&quot;https://www.codecogs.com/eqnedit.php?latex=x_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9457" y="1896099"/>
            <a:ext cx="191768" cy="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77" title="[10,10,10,&quot;https://www.codecogs.com/eqnedit.php?latex=D(x_%7B0%7D%2C%20t)%20%3D%20x_%7Bt%7D#0&quot;]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4800" y="1835525"/>
            <a:ext cx="1310250" cy="234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6" name="Google Shape;706;p77"/>
          <p:cNvGrpSpPr/>
          <p:nvPr/>
        </p:nvGrpSpPr>
        <p:grpSpPr>
          <a:xfrm>
            <a:off x="521525" y="1199600"/>
            <a:ext cx="3489000" cy="451800"/>
            <a:chOff x="978725" y="1047200"/>
            <a:chExt cx="3489000" cy="451800"/>
          </a:xfrm>
        </p:grpSpPr>
        <p:sp>
          <p:nvSpPr>
            <p:cNvPr id="707" name="Google Shape;707;p77"/>
            <p:cNvSpPr/>
            <p:nvPr/>
          </p:nvSpPr>
          <p:spPr>
            <a:xfrm>
              <a:off x="978725" y="1047200"/>
              <a:ext cx="3489000" cy="451800"/>
            </a:xfrm>
            <a:prstGeom prst="chevron">
              <a:avLst>
                <a:gd fmla="val 50000" name="adj"/>
              </a:avLst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Forward </a:t>
              </a:r>
              <a:r>
                <a:rPr b="1"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degradation</a:t>
              </a:r>
              <a:r>
                <a:rPr lang="en" sz="1450">
                  <a:solidFill>
                    <a:schemeClr val="dk1"/>
                  </a:solidFill>
                  <a:latin typeface="Commissioner"/>
                  <a:ea typeface="Commissioner"/>
                  <a:cs typeface="Commissioner"/>
                  <a:sym typeface="Commissioner"/>
                </a:rPr>
                <a:t> process (     )</a:t>
              </a:r>
              <a:endParaRPr>
                <a:latin typeface="Commissioner"/>
                <a:ea typeface="Commissioner"/>
                <a:cs typeface="Commissioner"/>
                <a:sym typeface="Commissioner"/>
              </a:endParaRPr>
            </a:p>
          </p:txBody>
        </p:sp>
        <p:pic>
          <p:nvPicPr>
            <p:cNvPr id="708" name="Google Shape;708;p77" title="[10,10,10,&quot;https://www.codecogs.com/eqnedit.php?latex=D#0&quot;]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848150" y="1179075"/>
              <a:ext cx="167285" cy="14816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77"/>
          <p:cNvSpPr/>
          <p:nvPr/>
        </p:nvSpPr>
        <p:spPr>
          <a:xfrm>
            <a:off x="5169725" y="1727025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missioner"/>
                <a:ea typeface="Commissioner"/>
                <a:cs typeface="Commissioner"/>
                <a:sym typeface="Commissioner"/>
              </a:rPr>
              <a:t>                   :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sp>
        <p:nvSpPr>
          <p:cNvPr id="710" name="Google Shape;710;p77"/>
          <p:cNvSpPr/>
          <p:nvPr/>
        </p:nvSpPr>
        <p:spPr>
          <a:xfrm>
            <a:off x="5169725" y="1199600"/>
            <a:ext cx="3489000" cy="451800"/>
          </a:xfrm>
          <a:prstGeom prst="chevron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Reverse </a:t>
            </a:r>
            <a:r>
              <a:rPr b="1"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restoration </a:t>
            </a:r>
            <a:r>
              <a:rPr lang="en" sz="1450">
                <a:solidFill>
                  <a:schemeClr val="dk1"/>
                </a:solidFill>
                <a:latin typeface="Commissioner"/>
                <a:ea typeface="Commissioner"/>
                <a:cs typeface="Commissioner"/>
                <a:sym typeface="Commissioner"/>
              </a:rPr>
              <a:t>process (     )</a:t>
            </a:r>
            <a:endParaRPr>
              <a:latin typeface="Commissioner"/>
              <a:ea typeface="Commissioner"/>
              <a:cs typeface="Commissioner"/>
              <a:sym typeface="Commissioner"/>
            </a:endParaRPr>
          </a:p>
        </p:txBody>
      </p:sp>
      <p:pic>
        <p:nvPicPr>
          <p:cNvPr id="711" name="Google Shape;711;p77" title="[10,10,10,&quot;https://www.codecogs.com/eqnedit.php?latex=R#0&quot;]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26488" y="1334038"/>
            <a:ext cx="151253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77" title="[10,10,10,&quot;https://www.codecogs.com/eqnedit.php?latex=x_%7BT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9500" y="3388425"/>
            <a:ext cx="205200" cy="12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77"/>
          <p:cNvPicPr preferRelativeResize="0"/>
          <p:nvPr/>
        </p:nvPicPr>
        <p:blipFill rotWithShape="1">
          <a:blip r:embed="rId8">
            <a:alphaModFix/>
          </a:blip>
          <a:srcRect b="0" l="0" r="46406" t="0"/>
          <a:stretch/>
        </p:blipFill>
        <p:spPr>
          <a:xfrm>
            <a:off x="1925425" y="3056225"/>
            <a:ext cx="5282324" cy="74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77" title="[10,10,10,&quot;https://www.codecogs.com/eqnedit.php?latex=x_0#0&quot;]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032" y="3843799"/>
            <a:ext cx="191768" cy="126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5" name="Google Shape;715;p77"/>
          <p:cNvCxnSpPr/>
          <p:nvPr/>
        </p:nvCxnSpPr>
        <p:spPr>
          <a:xfrm flipH="1" rot="10800000">
            <a:off x="2277025" y="2942450"/>
            <a:ext cx="4586400" cy="2400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16" name="Google Shape;716;p7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59100" y="2872350"/>
            <a:ext cx="161167" cy="14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77" title="[10,10,10,&quot;https://www.codecogs.com/eqnedit.php?latex=x_%7Bt%7D#0&quot;]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69750" y="1878838"/>
            <a:ext cx="201214" cy="14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7" title="[10,10,10,&quot;https://www.codecogs.com/eqnedit.php?latex=R(x_%7Bt%7D%2Ct)%20%5Capprox%20x_%7B0%7D#0&quot;]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509525" y="1835525"/>
            <a:ext cx="1287874" cy="23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0" name="Google Shape;720;p77"/>
          <p:cNvCxnSpPr/>
          <p:nvPr/>
        </p:nvCxnSpPr>
        <p:spPr>
          <a:xfrm rot="-10799775">
            <a:off x="2274784" y="4031218"/>
            <a:ext cx="4583700" cy="8405"/>
          </a:xfrm>
          <a:prstGeom prst="straightConnector1">
            <a:avLst/>
          </a:prstGeom>
          <a:noFill/>
          <a:ln cap="flat" cmpd="sng" w="9525">
            <a:solidFill>
              <a:srgbClr val="11111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21" name="Google Shape;721;p7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460250" y="3963260"/>
            <a:ext cx="151250" cy="144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7" title="[10,10,10,&quot;https://www.codecogs.com/eqnedit.php?latex=x_%7BT%7D#0&quot;]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9500" y="3845625"/>
            <a:ext cx="205200" cy="1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7"/>
          <p:cNvSpPr txBox="1"/>
          <p:nvPr/>
        </p:nvSpPr>
        <p:spPr>
          <a:xfrm>
            <a:off x="344325" y="4777300"/>
            <a:ext cx="7351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</a:t>
            </a:r>
            <a:r>
              <a:rPr lang="en" sz="1000"/>
              <a:t>credit: </a:t>
            </a:r>
            <a:r>
              <a:rPr lang="en" sz="1000" u="sng">
                <a:solidFill>
                  <a:schemeClr val="hlink"/>
                </a:solidFill>
                <a:hlinkClick r:id="rId13"/>
              </a:rPr>
              <a:t>Denoising Diffusion-based Generative Modelling: Foundations and Applications, Vahdat et al.,CVPR 2022 Tutorial</a:t>
            </a:r>
            <a:endParaRPr sz="1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rmulating a Research Problem for University Students by Slidesgo">
  <a:themeElements>
    <a:clrScheme name="Simple Light">
      <a:dk1>
        <a:srgbClr val="0A0A0A"/>
      </a:dk1>
      <a:lt1>
        <a:srgbClr val="F9F9F9"/>
      </a:lt1>
      <a:dk2>
        <a:srgbClr val="DDDDDD"/>
      </a:dk2>
      <a:lt2>
        <a:srgbClr val="B3B4B3"/>
      </a:lt2>
      <a:accent1>
        <a:srgbClr val="878887"/>
      </a:accent1>
      <a:accent2>
        <a:srgbClr val="5F616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A0A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